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77" r:id="rId5"/>
    <p:sldId id="258" r:id="rId6"/>
    <p:sldId id="260" r:id="rId7"/>
    <p:sldId id="265" r:id="rId8"/>
    <p:sldId id="281" r:id="rId9"/>
    <p:sldId id="266" r:id="rId10"/>
    <p:sldId id="267" r:id="rId11"/>
    <p:sldId id="279" r:id="rId12"/>
    <p:sldId id="268" r:id="rId13"/>
    <p:sldId id="280" r:id="rId14"/>
    <p:sldId id="275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150"/>
    <a:srgbClr val="72B432"/>
    <a:srgbClr val="2D8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82" y="2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A18C-637E-1540-9F03-069B2DB21D22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13B2-9578-FE45-A164-72C62ABF5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Αποτέλεσμα εικόνας για energy efficiency">
            <a:extLst>
              <a:ext uri="{FF2B5EF4-FFF2-40B4-BE49-F238E27FC236}">
                <a16:creationId xmlns:a16="http://schemas.microsoft.com/office/drawing/2014/main" id="{4311FA57-C782-4A5C-9FF2-A9604D789D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88799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A18C-637E-1540-9F03-069B2DB21D22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13B2-9578-FE45-A164-72C62ABF5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4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A18C-637E-1540-9F03-069B2DB21D22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13B2-9578-FE45-A164-72C62ABF5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0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A18C-637E-1540-9F03-069B2DB21D22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13B2-9578-FE45-A164-72C62ABF5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5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A18C-637E-1540-9F03-069B2DB21D22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13B2-9578-FE45-A164-72C62ABF5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7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A18C-637E-1540-9F03-069B2DB21D22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13B2-9578-FE45-A164-72C62ABF5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2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A18C-637E-1540-9F03-069B2DB21D22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13B2-9578-FE45-A164-72C62ABF5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8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A18C-637E-1540-9F03-069B2DB21D22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13B2-9578-FE45-A164-72C62ABF5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9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A18C-637E-1540-9F03-069B2DB21D22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13B2-9578-FE45-A164-72C62ABF5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6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A18C-637E-1540-9F03-069B2DB21D22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13B2-9578-FE45-A164-72C62ABF5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A18C-637E-1540-9F03-069B2DB21D22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13B2-9578-FE45-A164-72C62ABF5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1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6A18C-637E-1540-9F03-069B2DB21D22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713B2-9578-FE45-A164-72C62ABF5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7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467980"/>
            <a:ext cx="9144000" cy="1134314"/>
          </a:xfrm>
          <a:prstGeom prst="rect">
            <a:avLst/>
          </a:prstGeom>
          <a:solidFill>
            <a:srgbClr val="2D8E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391" y="1952081"/>
            <a:ext cx="7772400" cy="86285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505150"/>
                </a:solidFill>
                <a:latin typeface="Myriad Pro Black"/>
                <a:cs typeface="Myriad Pro Black"/>
              </a:rPr>
              <a:t>PRO-ENERGY </a:t>
            </a:r>
            <a:br>
              <a:rPr lang="en-US" sz="4000" dirty="0">
                <a:solidFill>
                  <a:srgbClr val="505150"/>
                </a:solidFill>
                <a:latin typeface="Myriad Pro Black"/>
                <a:cs typeface="Myriad Pro Black"/>
              </a:rPr>
            </a:br>
            <a:r>
              <a:rPr lang="en-US" sz="4000" dirty="0">
                <a:solidFill>
                  <a:srgbClr val="505150"/>
                </a:solidFill>
                <a:latin typeface="Myriad Pro Black"/>
                <a:cs typeface="Myriad Pro Black"/>
              </a:rPr>
              <a:t>GENERAL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65474"/>
            <a:ext cx="6400800" cy="601090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Helvetica Light"/>
                <a:cs typeface="Helvetica Light"/>
              </a:rPr>
              <a:t>www.thesprotia.gr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02294"/>
            <a:ext cx="9144000" cy="255706"/>
          </a:xfrm>
          <a:prstGeom prst="rect">
            <a:avLst/>
          </a:prstGeom>
          <a:solidFill>
            <a:srgbClr val="5051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371600" y="3035163"/>
            <a:ext cx="6400800" cy="9016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Kick-Off Meeting, </a:t>
            </a:r>
          </a:p>
          <a:p>
            <a:r>
              <a:rPr lang="en-US" sz="2500" dirty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January 30, 2020, </a:t>
            </a:r>
            <a:r>
              <a:rPr lang="en-US" sz="2500" dirty="0" err="1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Igoumenitsa</a:t>
            </a:r>
            <a:r>
              <a:rPr lang="en-US" sz="2500" dirty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, Greece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74510"/>
          </a:xfrm>
          <a:prstGeom prst="rect">
            <a:avLst/>
          </a:prstGeom>
          <a:solidFill>
            <a:srgbClr val="72B4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6024"/>
            <a:ext cx="215900" cy="21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13" y="5252080"/>
            <a:ext cx="215900" cy="215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791" y="5283830"/>
            <a:ext cx="190500" cy="36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99" y="-9640"/>
            <a:ext cx="190500" cy="368300"/>
          </a:xfrm>
          <a:prstGeom prst="rect">
            <a:avLst/>
          </a:prstGeom>
        </p:spPr>
      </p:pic>
      <p:pic>
        <p:nvPicPr>
          <p:cNvPr id="18" name="Immagine 16">
            <a:extLst>
              <a:ext uri="{FF2B5EF4-FFF2-40B4-BE49-F238E27FC236}">
                <a16:creationId xmlns:a16="http://schemas.microsoft.com/office/drawing/2014/main" id="{98755BBD-73F8-45DF-9739-6E2B3407F19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687637"/>
            <a:ext cx="1320800" cy="1047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Εικόνα 1">
            <a:extLst>
              <a:ext uri="{FF2B5EF4-FFF2-40B4-BE49-F238E27FC236}">
                <a16:creationId xmlns:a16="http://schemas.microsoft.com/office/drawing/2014/main" id="{2BB1CC0D-4406-4531-BCFD-D49D2B12B98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015" y="4072528"/>
            <a:ext cx="2553970" cy="108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94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0"/>
            <a:ext cx="9144000" cy="506294"/>
          </a:xfrm>
          <a:prstGeom prst="rect">
            <a:avLst/>
          </a:prstGeom>
          <a:solidFill>
            <a:srgbClr val="2D8E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7245"/>
            <a:ext cx="7772400" cy="862855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solidFill>
                  <a:srgbClr val="505150"/>
                </a:solidFill>
                <a:latin typeface="Myriad Pro Black"/>
                <a:cs typeface="Myriad Pro Black"/>
              </a:rPr>
              <a:t>MAIN ACTIVITIES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02294"/>
            <a:ext cx="9144000" cy="255706"/>
          </a:xfrm>
          <a:prstGeom prst="rect">
            <a:avLst/>
          </a:prstGeom>
          <a:solidFill>
            <a:srgbClr val="5051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920099"/>
            <a:ext cx="7086600" cy="3092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ight"/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Main Activities (2/3):</a:t>
            </a:r>
          </a:p>
          <a:p>
            <a:pPr marL="800100" lvl="1" indent="-342900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Design and implementation of capacity buildings activities for Energy Managers</a:t>
            </a:r>
          </a:p>
          <a:p>
            <a:pPr marL="800100" lvl="1" indent="-342900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Installation of smart sensors in pilot public buildings</a:t>
            </a:r>
          </a:p>
          <a:p>
            <a:pPr marL="800100" lvl="1" indent="-342900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Design and development of the Joint pilot platform for monitoring and improving energy efficiency in public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budilings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 </a:t>
            </a:r>
          </a:p>
          <a:p>
            <a:pPr marL="800100" lvl="1" indent="-342900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Design and implementation of a joint cost-benefit analysis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modeller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 </a:t>
            </a:r>
          </a:p>
          <a:p>
            <a:pPr marL="800100" lvl="1" indent="-342900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Joint preparation of Energy Performance Contracts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74510"/>
          </a:xfrm>
          <a:prstGeom prst="rect">
            <a:avLst/>
          </a:prstGeom>
          <a:solidFill>
            <a:srgbClr val="72B4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6024"/>
            <a:ext cx="215900" cy="21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13" y="5880100"/>
            <a:ext cx="215900" cy="215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791" y="5911850"/>
            <a:ext cx="190500" cy="36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99" y="-9640"/>
            <a:ext cx="190500" cy="368300"/>
          </a:xfrm>
          <a:prstGeom prst="rect">
            <a:avLst/>
          </a:prstGeom>
        </p:spPr>
      </p:pic>
      <p:pic>
        <p:nvPicPr>
          <p:cNvPr id="16" name="Immagine 16">
            <a:extLst>
              <a:ext uri="{FF2B5EF4-FFF2-40B4-BE49-F238E27FC236}">
                <a16:creationId xmlns:a16="http://schemas.microsoft.com/office/drawing/2014/main" id="{F5FFE5D8-6B11-44BA-B0D1-B53D787C1B4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68" y="377329"/>
            <a:ext cx="565663" cy="47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">
            <a:extLst>
              <a:ext uri="{FF2B5EF4-FFF2-40B4-BE49-F238E27FC236}">
                <a16:creationId xmlns:a16="http://schemas.microsoft.com/office/drawing/2014/main" id="{3356DA3F-9BD7-447F-A9C2-0B247FCD6AD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08" y="5274062"/>
            <a:ext cx="984928" cy="47671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C9DCBC63-F067-4C52-9103-F07818840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6144475"/>
            <a:ext cx="6400800" cy="370564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Helvetica Light"/>
                <a:cs typeface="Helvetica Light"/>
              </a:rPr>
              <a:t>www.thesprotia.gr</a:t>
            </a: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EC0BA74A-B43A-4408-AFEA-9E87734F6415}"/>
              </a:ext>
            </a:extLst>
          </p:cNvPr>
          <p:cNvSpPr txBox="1">
            <a:spLocks/>
          </p:cNvSpPr>
          <p:nvPr/>
        </p:nvSpPr>
        <p:spPr>
          <a:xfrm>
            <a:off x="609599" y="5661365"/>
            <a:ext cx="4367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kumimoji="0" sz="1400" b="1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PRO-ENERGY Kick-Off Meeting, </a:t>
            </a:r>
            <a:r>
              <a:rPr lang="en-US" dirty="0" err="1">
                <a:solidFill>
                  <a:srgbClr val="7EC234"/>
                </a:solidFill>
                <a:latin typeface="Tw Cen MT" pitchFamily="34" charset="0"/>
              </a:rPr>
              <a:t>Igoumenitsa</a:t>
            </a:r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-Greece</a:t>
            </a:r>
            <a:endParaRPr lang="el-GR" dirty="0">
              <a:solidFill>
                <a:srgbClr val="7EC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17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0"/>
            <a:ext cx="9144000" cy="506294"/>
          </a:xfrm>
          <a:prstGeom prst="rect">
            <a:avLst/>
          </a:prstGeom>
          <a:solidFill>
            <a:srgbClr val="2D8E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7245"/>
            <a:ext cx="7772400" cy="862855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solidFill>
                  <a:srgbClr val="505150"/>
                </a:solidFill>
                <a:latin typeface="Myriad Pro Black"/>
                <a:cs typeface="Myriad Pro Black"/>
              </a:rPr>
              <a:t>MAIN ACTIVITIES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02294"/>
            <a:ext cx="9144000" cy="255706"/>
          </a:xfrm>
          <a:prstGeom prst="rect">
            <a:avLst/>
          </a:prstGeom>
          <a:solidFill>
            <a:srgbClr val="5051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920099"/>
            <a:ext cx="7086600" cy="3092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ight"/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Main Activities (3/3):</a:t>
            </a:r>
          </a:p>
          <a:p>
            <a:pPr marL="800100" lvl="1" indent="-342900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Networking activities (participation to EUSEW) and events </a:t>
            </a:r>
          </a:p>
          <a:p>
            <a:pPr marL="800100" lvl="1" indent="-342900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Dissemination and diffusion of project results </a:t>
            </a:r>
          </a:p>
          <a:p>
            <a:pPr marL="800100" lvl="1" indent="-342900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Evaluation of project’s progress, outcomes and results (midterm and ongoing)</a:t>
            </a:r>
          </a:p>
          <a:p>
            <a:pPr marL="800100" lvl="1" indent="-342900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Sustainability and capitalization of project outputs and results</a:t>
            </a:r>
          </a:p>
          <a:p>
            <a:pPr marL="800100" lvl="1" indent="-342900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Project management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74510"/>
          </a:xfrm>
          <a:prstGeom prst="rect">
            <a:avLst/>
          </a:prstGeom>
          <a:solidFill>
            <a:srgbClr val="72B4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6024"/>
            <a:ext cx="215900" cy="21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13" y="5880100"/>
            <a:ext cx="215900" cy="215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791" y="5911850"/>
            <a:ext cx="190500" cy="36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99" y="-9640"/>
            <a:ext cx="190500" cy="368300"/>
          </a:xfrm>
          <a:prstGeom prst="rect">
            <a:avLst/>
          </a:prstGeom>
        </p:spPr>
      </p:pic>
      <p:pic>
        <p:nvPicPr>
          <p:cNvPr id="16" name="Immagine 16">
            <a:extLst>
              <a:ext uri="{FF2B5EF4-FFF2-40B4-BE49-F238E27FC236}">
                <a16:creationId xmlns:a16="http://schemas.microsoft.com/office/drawing/2014/main" id="{BE8FD993-F9D3-4505-A55E-30123208506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68" y="377329"/>
            <a:ext cx="565663" cy="47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">
            <a:extLst>
              <a:ext uri="{FF2B5EF4-FFF2-40B4-BE49-F238E27FC236}">
                <a16:creationId xmlns:a16="http://schemas.microsoft.com/office/drawing/2014/main" id="{0CFF139C-AC0C-4BA0-BA05-B32C242FD59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08" y="5274062"/>
            <a:ext cx="984928" cy="47671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6AF9FB38-4069-4220-9454-92E04B961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6144475"/>
            <a:ext cx="6400800" cy="370564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Helvetica Light"/>
                <a:cs typeface="Helvetica Light"/>
              </a:rPr>
              <a:t>www.thesprotia.gr</a:t>
            </a: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4CF2CA55-AEC7-4347-AE07-F2EC558E4EC1}"/>
              </a:ext>
            </a:extLst>
          </p:cNvPr>
          <p:cNvSpPr txBox="1">
            <a:spLocks/>
          </p:cNvSpPr>
          <p:nvPr/>
        </p:nvSpPr>
        <p:spPr>
          <a:xfrm>
            <a:off x="609599" y="5661365"/>
            <a:ext cx="4367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kumimoji="0" sz="1400" b="1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PRO-ENERGY Kick-Off Meeting, </a:t>
            </a:r>
            <a:r>
              <a:rPr lang="en-US" dirty="0" err="1">
                <a:solidFill>
                  <a:srgbClr val="7EC234"/>
                </a:solidFill>
                <a:latin typeface="Tw Cen MT" pitchFamily="34" charset="0"/>
              </a:rPr>
              <a:t>Igoumenitsa</a:t>
            </a:r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-Greece</a:t>
            </a:r>
            <a:endParaRPr lang="el-GR" dirty="0">
              <a:solidFill>
                <a:srgbClr val="7EC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69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0"/>
            <a:ext cx="9144000" cy="506294"/>
          </a:xfrm>
          <a:prstGeom prst="rect">
            <a:avLst/>
          </a:prstGeom>
          <a:solidFill>
            <a:srgbClr val="2D8E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7245"/>
            <a:ext cx="7772400" cy="862855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solidFill>
                  <a:srgbClr val="505150"/>
                </a:solidFill>
                <a:latin typeface="Myriad Pro Black"/>
                <a:cs typeface="Myriad Pro Black"/>
              </a:rPr>
              <a:t>TARGET GROUP &amp; IMPACT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02294"/>
            <a:ext cx="9144000" cy="255706"/>
          </a:xfrm>
          <a:prstGeom prst="rect">
            <a:avLst/>
          </a:prstGeom>
          <a:solidFill>
            <a:srgbClr val="5051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920099"/>
            <a:ext cx="7086600" cy="3092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ight"/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Target Group:</a:t>
            </a:r>
          </a:p>
          <a:p>
            <a:pPr marL="723900" lvl="1" indent="-266700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Public bodies and business support organizations of the cross-border area</a:t>
            </a:r>
          </a:p>
          <a:p>
            <a:pPr marL="723900" lvl="1" indent="-266700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Energy companies and wide public</a:t>
            </a:r>
          </a:p>
          <a:p>
            <a:pPr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 Impact:</a:t>
            </a:r>
          </a:p>
          <a:p>
            <a:pPr marL="723900" lvl="1" indent="-266700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Improved energy efficiency in public buildings </a:t>
            </a:r>
          </a:p>
          <a:p>
            <a:pPr marL="723900" lvl="1" indent="-266700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Improved capacities of energy managers of public buildings and of energy stakeholders in participating areas</a:t>
            </a:r>
          </a:p>
          <a:p>
            <a:pPr marL="723900" lvl="1" indent="-266700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In the long term, contribution to a reduced carbon footprint and to reduced energy consumption in participating areas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74510"/>
          </a:xfrm>
          <a:prstGeom prst="rect">
            <a:avLst/>
          </a:prstGeom>
          <a:solidFill>
            <a:srgbClr val="72B4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6024"/>
            <a:ext cx="215900" cy="21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13" y="5880100"/>
            <a:ext cx="215900" cy="215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791" y="5911850"/>
            <a:ext cx="190500" cy="36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99" y="-9640"/>
            <a:ext cx="190500" cy="368300"/>
          </a:xfrm>
          <a:prstGeom prst="rect">
            <a:avLst/>
          </a:prstGeom>
        </p:spPr>
      </p:pic>
      <p:pic>
        <p:nvPicPr>
          <p:cNvPr id="16" name="Immagine 16">
            <a:extLst>
              <a:ext uri="{FF2B5EF4-FFF2-40B4-BE49-F238E27FC236}">
                <a16:creationId xmlns:a16="http://schemas.microsoft.com/office/drawing/2014/main" id="{EEA29A6A-B52E-4CE3-921D-918D421CC01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68" y="377329"/>
            <a:ext cx="565663" cy="47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">
            <a:extLst>
              <a:ext uri="{FF2B5EF4-FFF2-40B4-BE49-F238E27FC236}">
                <a16:creationId xmlns:a16="http://schemas.microsoft.com/office/drawing/2014/main" id="{FE0139B3-080B-4B8E-B49D-6885DB74B97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08" y="5274062"/>
            <a:ext cx="984928" cy="47671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ACA28672-2B82-41DD-A607-044FBDE74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6144475"/>
            <a:ext cx="6400800" cy="370564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Helvetica Light"/>
                <a:cs typeface="Helvetica Light"/>
              </a:rPr>
              <a:t>www.thesprotia.gr</a:t>
            </a: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A6612265-2AA8-45C7-B5CB-83B9ABD0C365}"/>
              </a:ext>
            </a:extLst>
          </p:cNvPr>
          <p:cNvSpPr txBox="1">
            <a:spLocks/>
          </p:cNvSpPr>
          <p:nvPr/>
        </p:nvSpPr>
        <p:spPr>
          <a:xfrm>
            <a:off x="609599" y="5661365"/>
            <a:ext cx="4367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kumimoji="0" sz="1400" b="1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PRO-ENERGY Kick-Off Meeting, </a:t>
            </a:r>
            <a:r>
              <a:rPr lang="en-US" dirty="0" err="1">
                <a:solidFill>
                  <a:srgbClr val="7EC234"/>
                </a:solidFill>
                <a:latin typeface="Tw Cen MT" pitchFamily="34" charset="0"/>
              </a:rPr>
              <a:t>Igoumenitsa</a:t>
            </a:r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-Greece</a:t>
            </a:r>
            <a:endParaRPr lang="el-GR" dirty="0">
              <a:solidFill>
                <a:srgbClr val="7EC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17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0"/>
            <a:ext cx="9144000" cy="506294"/>
          </a:xfrm>
          <a:prstGeom prst="rect">
            <a:avLst/>
          </a:prstGeom>
          <a:solidFill>
            <a:srgbClr val="2D8E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7245"/>
            <a:ext cx="7772400" cy="862855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solidFill>
                  <a:srgbClr val="505150"/>
                </a:solidFill>
                <a:latin typeface="Myriad Pro Black"/>
                <a:cs typeface="Myriad Pro Black"/>
              </a:rPr>
              <a:t>TIME PLAN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02294"/>
            <a:ext cx="9144000" cy="255706"/>
          </a:xfrm>
          <a:prstGeom prst="rect">
            <a:avLst/>
          </a:prstGeom>
          <a:solidFill>
            <a:srgbClr val="5051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920099"/>
            <a:ext cx="7086600" cy="309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Helvetica Light"/>
            </a:endParaRPr>
          </a:p>
          <a:p>
            <a:pPr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Project start:  2/9/2019</a:t>
            </a:r>
          </a:p>
          <a:p>
            <a:pPr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 Project end: 1/9/2021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74510"/>
          </a:xfrm>
          <a:prstGeom prst="rect">
            <a:avLst/>
          </a:prstGeom>
          <a:solidFill>
            <a:srgbClr val="72B4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6024"/>
            <a:ext cx="215900" cy="21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13" y="5880100"/>
            <a:ext cx="215900" cy="215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791" y="5911850"/>
            <a:ext cx="190500" cy="36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99" y="-9640"/>
            <a:ext cx="190500" cy="368300"/>
          </a:xfrm>
          <a:prstGeom prst="rect">
            <a:avLst/>
          </a:prstGeom>
        </p:spPr>
      </p:pic>
      <p:pic>
        <p:nvPicPr>
          <p:cNvPr id="16" name="Immagine 16">
            <a:extLst>
              <a:ext uri="{FF2B5EF4-FFF2-40B4-BE49-F238E27FC236}">
                <a16:creationId xmlns:a16="http://schemas.microsoft.com/office/drawing/2014/main" id="{E81696B2-B908-4440-A480-E045819432B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68" y="377329"/>
            <a:ext cx="565663" cy="47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">
            <a:extLst>
              <a:ext uri="{FF2B5EF4-FFF2-40B4-BE49-F238E27FC236}">
                <a16:creationId xmlns:a16="http://schemas.microsoft.com/office/drawing/2014/main" id="{76F69288-F35C-4C2E-979D-D546D485E0F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08" y="5274062"/>
            <a:ext cx="984928" cy="47671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CC99D954-2CCB-4748-827C-B5B4111A9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6144475"/>
            <a:ext cx="6400800" cy="370564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Helvetica Light"/>
                <a:cs typeface="Helvetica Light"/>
              </a:rPr>
              <a:t>www.thesprotia.gr</a:t>
            </a: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2148E6CE-21C6-4723-8FB3-B59B25BE3CF6}"/>
              </a:ext>
            </a:extLst>
          </p:cNvPr>
          <p:cNvSpPr txBox="1">
            <a:spLocks/>
          </p:cNvSpPr>
          <p:nvPr/>
        </p:nvSpPr>
        <p:spPr>
          <a:xfrm>
            <a:off x="609599" y="5661365"/>
            <a:ext cx="4367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kumimoji="0" sz="1400" b="1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PRO-ENERGY Kick-Off Meeting, </a:t>
            </a:r>
            <a:r>
              <a:rPr lang="en-US" dirty="0" err="1">
                <a:solidFill>
                  <a:srgbClr val="7EC234"/>
                </a:solidFill>
                <a:latin typeface="Tw Cen MT" pitchFamily="34" charset="0"/>
              </a:rPr>
              <a:t>Igoumenitsa</a:t>
            </a:r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-Greece</a:t>
            </a:r>
            <a:endParaRPr lang="el-GR" dirty="0">
              <a:solidFill>
                <a:srgbClr val="7EC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02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0"/>
            <a:ext cx="9144000" cy="506294"/>
          </a:xfrm>
          <a:prstGeom prst="rect">
            <a:avLst/>
          </a:prstGeom>
          <a:solidFill>
            <a:srgbClr val="2D8E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7245"/>
            <a:ext cx="7772400" cy="862855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solidFill>
                  <a:srgbClr val="505150"/>
                </a:solidFill>
                <a:latin typeface="Myriad Pro Black"/>
                <a:cs typeface="Myriad Pro Black"/>
              </a:rPr>
              <a:t>PARTNERSHIP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02294"/>
            <a:ext cx="9144000" cy="255706"/>
          </a:xfrm>
          <a:prstGeom prst="rect">
            <a:avLst/>
          </a:prstGeom>
          <a:solidFill>
            <a:srgbClr val="5051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74510"/>
          </a:xfrm>
          <a:prstGeom prst="rect">
            <a:avLst/>
          </a:prstGeom>
          <a:solidFill>
            <a:srgbClr val="72B4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6024"/>
            <a:ext cx="215900" cy="21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13" y="5880100"/>
            <a:ext cx="215900" cy="215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791" y="5911850"/>
            <a:ext cx="190500" cy="36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99" y="-9640"/>
            <a:ext cx="190500" cy="368300"/>
          </a:xfrm>
          <a:prstGeom prst="rect">
            <a:avLst/>
          </a:prstGeom>
        </p:spPr>
      </p:pic>
      <p:graphicFrame>
        <p:nvGraphicFramePr>
          <p:cNvPr id="17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14693"/>
              </p:ext>
            </p:extLst>
          </p:nvPr>
        </p:nvGraphicFramePr>
        <p:xfrm>
          <a:off x="466640" y="1799666"/>
          <a:ext cx="8074685" cy="3233753"/>
        </p:xfrm>
        <a:graphic>
          <a:graphicData uri="http://schemas.openxmlformats.org/drawingml/2006/table">
            <a:tbl>
              <a:tblPr/>
              <a:tblGrid>
                <a:gridCol w="434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787">
                  <a:extLst>
                    <a:ext uri="{9D8B030D-6E8A-4147-A177-3AD203B41FA5}">
                      <a16:colId xmlns:a16="http://schemas.microsoft.com/office/drawing/2014/main" val="904021404"/>
                    </a:ext>
                  </a:extLst>
                </a:gridCol>
                <a:gridCol w="5438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3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Light"/>
                          <a:cs typeface="Times New Roman" pitchFamily="18" charset="0"/>
                        </a:rPr>
                        <a:t>Country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Light"/>
                        </a:rPr>
                        <a:t>Partner No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Light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Light"/>
                          <a:cs typeface="Times New Roman" pitchFamily="18" charset="0"/>
                        </a:rPr>
                        <a:t>Partner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cs typeface="Times New Roman" pitchFamily="18" charset="0"/>
                        </a:rPr>
                        <a:t>1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Greece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LP1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Region of Epirus - Regional Unit of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Thesprotia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 (RUT)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Greece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P2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Development Agency of Evia (DAE)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09767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+mn-ea"/>
                          <a:cs typeface="+mn-cs"/>
                        </a:rPr>
                        <a:t>Cyprus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+mn-ea"/>
                          <a:cs typeface="+mn-cs"/>
                        </a:rPr>
                        <a:t>P3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+mn-ea"/>
                          <a:cs typeface="+mn-cs"/>
                        </a:rPr>
                        <a:t>Cyprus Energy Agency (CEA)</a:t>
                      </a: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 Ligh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+mn-ea"/>
                          <a:cs typeface="+mn-cs"/>
                        </a:rPr>
                        <a:t>Cyprus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+mn-ea"/>
                          <a:cs typeface="+mn-cs"/>
                        </a:rPr>
                        <a:t>P4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+mn-ea"/>
                          <a:cs typeface="+mn-cs"/>
                        </a:rPr>
                        <a:t>Department of Electrical and Mechanical Services – Ministry of Transport, Communications and Works (EMS)</a:t>
                      </a: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 Ligh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+mn-ea"/>
                          <a:cs typeface="+mn-cs"/>
                        </a:rPr>
                        <a:t>Bulgaria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+mn-ea"/>
                          <a:cs typeface="+mn-cs"/>
                        </a:rPr>
                        <a:t>P5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+mn-ea"/>
                          <a:cs typeface="+mn-cs"/>
                        </a:rPr>
                        <a:t>Regional Development Agency with Business Support Centre for Small and Medium-sized Enterprises (RDA)</a:t>
                      </a: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 Ligh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070202"/>
                  </a:ext>
                </a:extLst>
              </a:tr>
              <a:tr h="443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+mn-ea"/>
                          <a:cs typeface="+mn-cs"/>
                        </a:rPr>
                        <a:t>Albania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+mn-ea"/>
                          <a:cs typeface="+mn-cs"/>
                        </a:rPr>
                        <a:t>P6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+mn-ea"/>
                          <a:cs typeface="+mn-cs"/>
                        </a:rPr>
                        <a:t>Ministry of Infrastructure and Energy (MIE)</a:t>
                      </a: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 Ligh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182624"/>
                  </a:ext>
                </a:extLst>
              </a:tr>
            </a:tbl>
          </a:graphicData>
        </a:graphic>
      </p:graphicFrame>
      <p:pic>
        <p:nvPicPr>
          <p:cNvPr id="16" name="Immagine 16">
            <a:extLst>
              <a:ext uri="{FF2B5EF4-FFF2-40B4-BE49-F238E27FC236}">
                <a16:creationId xmlns:a16="http://schemas.microsoft.com/office/drawing/2014/main" id="{3B9B79F8-549D-43F7-9314-449E5CF487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68" y="377329"/>
            <a:ext cx="565663" cy="47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">
            <a:extLst>
              <a:ext uri="{FF2B5EF4-FFF2-40B4-BE49-F238E27FC236}">
                <a16:creationId xmlns:a16="http://schemas.microsoft.com/office/drawing/2014/main" id="{675CED2F-F508-4A8B-9621-597B27CCBB2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08" y="5274062"/>
            <a:ext cx="984928" cy="47671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4EC8A5DA-32C2-4197-BD0D-F8DDC65A0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6144475"/>
            <a:ext cx="6400800" cy="370564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Helvetica Light"/>
                <a:cs typeface="Helvetica Light"/>
              </a:rPr>
              <a:t>www.thesprotia.gr</a:t>
            </a:r>
          </a:p>
        </p:txBody>
      </p:sp>
      <p:sp>
        <p:nvSpPr>
          <p:cNvPr id="24" name="Footer Placeholder 2">
            <a:extLst>
              <a:ext uri="{FF2B5EF4-FFF2-40B4-BE49-F238E27FC236}">
                <a16:creationId xmlns:a16="http://schemas.microsoft.com/office/drawing/2014/main" id="{A404C59D-567B-4491-B0AF-BDF4F87A6628}"/>
              </a:ext>
            </a:extLst>
          </p:cNvPr>
          <p:cNvSpPr txBox="1">
            <a:spLocks/>
          </p:cNvSpPr>
          <p:nvPr/>
        </p:nvSpPr>
        <p:spPr>
          <a:xfrm>
            <a:off x="609599" y="5661365"/>
            <a:ext cx="4367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kumimoji="0" sz="1400" b="1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PRO-ENERGY Kick-Off Meeting, </a:t>
            </a:r>
            <a:r>
              <a:rPr lang="en-US" dirty="0" err="1">
                <a:solidFill>
                  <a:srgbClr val="7EC234"/>
                </a:solidFill>
                <a:latin typeface="Tw Cen MT" pitchFamily="34" charset="0"/>
              </a:rPr>
              <a:t>Igoumenitsa</a:t>
            </a:r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-Greece</a:t>
            </a:r>
            <a:endParaRPr lang="el-GR" dirty="0">
              <a:solidFill>
                <a:srgbClr val="7EC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1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0"/>
            <a:ext cx="9144000" cy="506294"/>
          </a:xfrm>
          <a:prstGeom prst="rect">
            <a:avLst/>
          </a:prstGeom>
          <a:solidFill>
            <a:srgbClr val="2D8E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7245"/>
            <a:ext cx="7772400" cy="862855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solidFill>
                  <a:srgbClr val="505150"/>
                </a:solidFill>
                <a:latin typeface="Myriad Pro Black"/>
                <a:cs typeface="Myriad Pro Black"/>
              </a:rPr>
              <a:t>WORK PLAN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02294"/>
            <a:ext cx="9144000" cy="255706"/>
          </a:xfrm>
          <a:prstGeom prst="rect">
            <a:avLst/>
          </a:prstGeom>
          <a:solidFill>
            <a:srgbClr val="5051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74510"/>
          </a:xfrm>
          <a:prstGeom prst="rect">
            <a:avLst/>
          </a:prstGeom>
          <a:solidFill>
            <a:srgbClr val="72B4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6024"/>
            <a:ext cx="215900" cy="21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13" y="5880100"/>
            <a:ext cx="215900" cy="215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791" y="5911850"/>
            <a:ext cx="190500" cy="36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99" y="-9640"/>
            <a:ext cx="190500" cy="368300"/>
          </a:xfrm>
          <a:prstGeom prst="rect">
            <a:avLst/>
          </a:prstGeom>
        </p:spPr>
      </p:pic>
      <p:graphicFrame>
        <p:nvGraphicFramePr>
          <p:cNvPr id="17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959266"/>
              </p:ext>
            </p:extLst>
          </p:nvPr>
        </p:nvGraphicFramePr>
        <p:xfrm>
          <a:off x="457199" y="1852837"/>
          <a:ext cx="8283831" cy="3442751"/>
        </p:xfrm>
        <a:graphic>
          <a:graphicData uri="http://schemas.openxmlformats.org/drawingml/2006/table">
            <a:tbl>
              <a:tblPr/>
              <a:tblGrid>
                <a:gridCol w="767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6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/>
                        <a:ea typeface="SimSun-ExtB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Light"/>
                          <a:ea typeface="SimSun-ExtB" pitchFamily="49" charset="-122"/>
                          <a:cs typeface="Times New Roman" pitchFamily="18" charset="0"/>
                        </a:rPr>
                        <a:t>Work Packages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 Light"/>
                        <a:ea typeface="SimSun-ExtB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Light"/>
                          <a:ea typeface="SimSun-ExtB" pitchFamily="49" charset="-122"/>
                          <a:cs typeface="Times New Roman" pitchFamily="18" charset="0"/>
                        </a:rPr>
                        <a:t>Responsible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 Light"/>
                        <a:ea typeface="SimSun-ExtB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SimSun-ExtB" pitchFamily="49" charset="-122"/>
                          <a:cs typeface="Times New Roman" pitchFamily="18" charset="0"/>
                        </a:rPr>
                        <a:t>1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 Light"/>
                        <a:ea typeface="SimSun-ExtB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SimSun-ExtB" pitchFamily="49" charset="-122"/>
                          <a:cs typeface="Times New Roman" pitchFamily="18" charset="0"/>
                        </a:rPr>
                        <a:t>Project Management and Coordination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 Light"/>
                        <a:ea typeface="SimSun-ExtB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SimSun-ExtB" pitchFamily="49" charset="-122"/>
                          <a:cs typeface="Times New Roman" pitchFamily="18" charset="0"/>
                        </a:rPr>
                        <a:t>LP1 – RUT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 Light"/>
                        <a:ea typeface="SimSun-ExtB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SimSun-ExtB" pitchFamily="49" charset="-122"/>
                          <a:cs typeface="Times New Roman" pitchFamily="18" charset="0"/>
                        </a:rPr>
                        <a:t>2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 Light"/>
                        <a:ea typeface="SimSun-ExtB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SimSun-ExtB" pitchFamily="49" charset="-122"/>
                          <a:cs typeface="Times New Roman" pitchFamily="18" charset="0"/>
                        </a:rPr>
                        <a:t>Project Communication and Dissemination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 Light"/>
                        <a:ea typeface="SimSun-ExtB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SimSun-ExtB" pitchFamily="49" charset="-122"/>
                          <a:cs typeface="Times New Roman" pitchFamily="18" charset="0"/>
                        </a:rPr>
                        <a:t>P2 – DAE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 Light"/>
                        <a:ea typeface="SimSun-ExtB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SimSun-ExtB" pitchFamily="49" charset="-122"/>
                          <a:cs typeface="Times New Roman" pitchFamily="18" charset="0"/>
                        </a:rPr>
                        <a:t>3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 Light"/>
                        <a:ea typeface="SimSun-ExtB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SimSun-ExtB" pitchFamily="49" charset="-122"/>
                          <a:cs typeface="Times New Roman" pitchFamily="18" charset="0"/>
                        </a:rPr>
                        <a:t>Joint Regional Analysis, Strategy and Framework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 Light"/>
                        <a:ea typeface="SimSun-ExtB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SimSun-ExtB" pitchFamily="49" charset="-122"/>
                          <a:cs typeface="Times New Roman" pitchFamily="18" charset="0"/>
                        </a:rPr>
                        <a:t>P3 – CEA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 Light"/>
                        <a:ea typeface="SimSun-ExtB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SimSun-ExtB" pitchFamily="49" charset="-122"/>
                          <a:cs typeface="Times New Roman" pitchFamily="18" charset="0"/>
                        </a:rPr>
                        <a:t>4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 Light"/>
                        <a:ea typeface="SimSun-ExtB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SimSun-ExtB" pitchFamily="49" charset="-122"/>
                          <a:cs typeface="Times New Roman" pitchFamily="18" charset="0"/>
                        </a:rPr>
                        <a:t>Capacity Building for Energy Managers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 Light"/>
                        <a:ea typeface="SimSun-ExtB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SimSun-ExtB" pitchFamily="49" charset="-122"/>
                          <a:cs typeface="Times New Roman" pitchFamily="18" charset="0"/>
                        </a:rPr>
                        <a:t>P4- EMS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 Light"/>
                        <a:ea typeface="SimSun-ExtB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SimSun-ExtB" pitchFamily="49" charset="-122"/>
                          <a:cs typeface="Times New Roman" pitchFamily="18" charset="0"/>
                        </a:rPr>
                        <a:t>5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 Light"/>
                        <a:ea typeface="SimSun-ExtB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SimSun-ExtB" pitchFamily="49" charset="-122"/>
                          <a:cs typeface="Times New Roman" pitchFamily="18" charset="0"/>
                        </a:rPr>
                        <a:t>Pilot Actions and Sustainability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 Light"/>
                        <a:ea typeface="SimSun-ExtB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SimSun-ExtB" pitchFamily="49" charset="-122"/>
                          <a:cs typeface="Times New Roman" pitchFamily="18" charset="0"/>
                        </a:rPr>
                        <a:t>LP1 - RUT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 Light"/>
                        <a:ea typeface="SimSun-ExtB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SimSun-ExtB" pitchFamily="49" charset="-122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SimSun-ExtB" pitchFamily="49" charset="-122"/>
                        </a:rPr>
                        <a:t>EUSEW Participation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ea typeface="SimSun-ExtB" pitchFamily="49" charset="-122"/>
                        </a:rPr>
                        <a:t>(RUT)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52925"/>
                  </a:ext>
                </a:extLst>
              </a:tr>
            </a:tbl>
          </a:graphicData>
        </a:graphic>
      </p:graphicFrame>
      <p:pic>
        <p:nvPicPr>
          <p:cNvPr id="16" name="Immagine 16">
            <a:extLst>
              <a:ext uri="{FF2B5EF4-FFF2-40B4-BE49-F238E27FC236}">
                <a16:creationId xmlns:a16="http://schemas.microsoft.com/office/drawing/2014/main" id="{242446D4-094D-49EF-8A83-B7A859996AB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68" y="377329"/>
            <a:ext cx="565663" cy="47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">
            <a:extLst>
              <a:ext uri="{FF2B5EF4-FFF2-40B4-BE49-F238E27FC236}">
                <a16:creationId xmlns:a16="http://schemas.microsoft.com/office/drawing/2014/main" id="{8C85D5FA-D469-4797-9083-53ED5759CBE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08" y="5274062"/>
            <a:ext cx="984928" cy="47671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DB10329C-AC47-47AB-B26E-1B2E0131F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6144475"/>
            <a:ext cx="6400800" cy="370564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Helvetica Light"/>
                <a:cs typeface="Helvetica Light"/>
              </a:rPr>
              <a:t>www.thesprotia.gr</a:t>
            </a: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A65E8CDE-EF34-4889-85D0-022C47F4CB17}"/>
              </a:ext>
            </a:extLst>
          </p:cNvPr>
          <p:cNvSpPr txBox="1">
            <a:spLocks/>
          </p:cNvSpPr>
          <p:nvPr/>
        </p:nvSpPr>
        <p:spPr>
          <a:xfrm>
            <a:off x="609599" y="5661365"/>
            <a:ext cx="4367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kumimoji="0" sz="1400" b="1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PRO-ENERGY Kick-Off Meeting, </a:t>
            </a:r>
            <a:r>
              <a:rPr lang="en-US" dirty="0" err="1">
                <a:solidFill>
                  <a:srgbClr val="7EC234"/>
                </a:solidFill>
                <a:latin typeface="Tw Cen MT" pitchFamily="34" charset="0"/>
              </a:rPr>
              <a:t>Igoumenitsa</a:t>
            </a:r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-Greece</a:t>
            </a:r>
            <a:endParaRPr lang="el-GR" dirty="0">
              <a:solidFill>
                <a:srgbClr val="7EC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1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0"/>
            <a:ext cx="9144000" cy="506294"/>
          </a:xfrm>
          <a:prstGeom prst="rect">
            <a:avLst/>
          </a:prstGeom>
          <a:solidFill>
            <a:srgbClr val="2D8E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7245"/>
            <a:ext cx="7772400" cy="862855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solidFill>
                  <a:srgbClr val="505150"/>
                </a:solidFill>
                <a:latin typeface="Myriad Pro Black"/>
                <a:cs typeface="Myriad Pro Black"/>
              </a:rPr>
              <a:t>DELIVERABLES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02294"/>
            <a:ext cx="9144000" cy="255706"/>
          </a:xfrm>
          <a:prstGeom prst="rect">
            <a:avLst/>
          </a:prstGeom>
          <a:solidFill>
            <a:srgbClr val="5051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74510"/>
          </a:xfrm>
          <a:prstGeom prst="rect">
            <a:avLst/>
          </a:prstGeom>
          <a:solidFill>
            <a:srgbClr val="72B4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6024"/>
            <a:ext cx="215900" cy="21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13" y="5880100"/>
            <a:ext cx="215900" cy="215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791" y="5911850"/>
            <a:ext cx="190500" cy="36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99" y="-9640"/>
            <a:ext cx="190500" cy="368300"/>
          </a:xfrm>
          <a:prstGeom prst="rect">
            <a:avLst/>
          </a:prstGeom>
        </p:spPr>
      </p:pic>
      <p:graphicFrame>
        <p:nvGraphicFramePr>
          <p:cNvPr id="17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451085"/>
              </p:ext>
            </p:extLst>
          </p:nvPr>
        </p:nvGraphicFramePr>
        <p:xfrm>
          <a:off x="683569" y="1920100"/>
          <a:ext cx="7368141" cy="3271386"/>
        </p:xfrm>
        <a:graphic>
          <a:graphicData uri="http://schemas.openxmlformats.org/drawingml/2006/table">
            <a:tbl>
              <a:tblPr/>
              <a:tblGrid>
                <a:gridCol w="473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9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Light"/>
                          <a:cs typeface="Times New Roman" pitchFamily="18" charset="0"/>
                        </a:rPr>
                        <a:t>Work Packages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Light"/>
                          <a:cs typeface="Times New Roman" pitchFamily="18" charset="0"/>
                        </a:rPr>
                        <a:t>Deliverables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cs typeface="Times New Roman" pitchFamily="18" charset="0"/>
                        </a:rPr>
                        <a:t>1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cs typeface="Times New Roman" pitchFamily="18" charset="0"/>
                        </a:rPr>
                        <a:t>Project Management and Coordination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Kick-off meeting (agenda, lists, minutes etc.)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Bilateral project meetings (agenda, lists, minutes etc.)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Progress reports (4 or 5)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Final report and financial statement (1)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Quality assurance manual and indicators system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Evaluation 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Participation to program events and seminars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Audits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Immagine 16">
            <a:extLst>
              <a:ext uri="{FF2B5EF4-FFF2-40B4-BE49-F238E27FC236}">
                <a16:creationId xmlns:a16="http://schemas.microsoft.com/office/drawing/2014/main" id="{69163DF3-5553-4832-A5B2-F115F0D11CC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68" y="377329"/>
            <a:ext cx="565663" cy="47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">
            <a:extLst>
              <a:ext uri="{FF2B5EF4-FFF2-40B4-BE49-F238E27FC236}">
                <a16:creationId xmlns:a16="http://schemas.microsoft.com/office/drawing/2014/main" id="{751A6988-C2D7-4ECF-8C08-755580AA901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08" y="5274062"/>
            <a:ext cx="984928" cy="47671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C9F1A675-884B-4544-AFB8-D1F067C21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6144475"/>
            <a:ext cx="6400800" cy="370564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Helvetica Light"/>
                <a:cs typeface="Helvetica Light"/>
              </a:rPr>
              <a:t>www.thesprotia.gr</a:t>
            </a:r>
          </a:p>
        </p:txBody>
      </p:sp>
      <p:sp>
        <p:nvSpPr>
          <p:cNvPr id="24" name="Footer Placeholder 2">
            <a:extLst>
              <a:ext uri="{FF2B5EF4-FFF2-40B4-BE49-F238E27FC236}">
                <a16:creationId xmlns:a16="http://schemas.microsoft.com/office/drawing/2014/main" id="{6B621402-5119-44C4-B2F2-30EB9F6D2AB4}"/>
              </a:ext>
            </a:extLst>
          </p:cNvPr>
          <p:cNvSpPr txBox="1">
            <a:spLocks/>
          </p:cNvSpPr>
          <p:nvPr/>
        </p:nvSpPr>
        <p:spPr>
          <a:xfrm>
            <a:off x="609599" y="5661365"/>
            <a:ext cx="4367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kumimoji="0" sz="1400" b="1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PRO-ENERGY Kick-Off Meeting, </a:t>
            </a:r>
            <a:r>
              <a:rPr lang="en-US" dirty="0" err="1">
                <a:solidFill>
                  <a:srgbClr val="7EC234"/>
                </a:solidFill>
                <a:latin typeface="Tw Cen MT" pitchFamily="34" charset="0"/>
              </a:rPr>
              <a:t>Igoumenitsa</a:t>
            </a:r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-Greece</a:t>
            </a:r>
            <a:endParaRPr lang="el-GR" dirty="0">
              <a:solidFill>
                <a:srgbClr val="7EC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1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0"/>
            <a:ext cx="9144000" cy="506294"/>
          </a:xfrm>
          <a:prstGeom prst="rect">
            <a:avLst/>
          </a:prstGeom>
          <a:solidFill>
            <a:srgbClr val="2D8E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7245"/>
            <a:ext cx="7772400" cy="862855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solidFill>
                  <a:srgbClr val="505150"/>
                </a:solidFill>
                <a:latin typeface="Myriad Pro Black"/>
                <a:cs typeface="Myriad Pro Black"/>
              </a:rPr>
              <a:t>DELIVERABLES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02294"/>
            <a:ext cx="9144000" cy="255706"/>
          </a:xfrm>
          <a:prstGeom prst="rect">
            <a:avLst/>
          </a:prstGeom>
          <a:solidFill>
            <a:srgbClr val="5051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74510"/>
          </a:xfrm>
          <a:prstGeom prst="rect">
            <a:avLst/>
          </a:prstGeom>
          <a:solidFill>
            <a:srgbClr val="72B4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6024"/>
            <a:ext cx="215900" cy="21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13" y="5880100"/>
            <a:ext cx="215900" cy="215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791" y="5911850"/>
            <a:ext cx="190500" cy="36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99" y="-9640"/>
            <a:ext cx="190500" cy="368300"/>
          </a:xfrm>
          <a:prstGeom prst="rect">
            <a:avLst/>
          </a:prstGeom>
        </p:spPr>
      </p:pic>
      <p:graphicFrame>
        <p:nvGraphicFramePr>
          <p:cNvPr id="17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660177"/>
              </p:ext>
            </p:extLst>
          </p:nvPr>
        </p:nvGraphicFramePr>
        <p:xfrm>
          <a:off x="609601" y="1836055"/>
          <a:ext cx="7848600" cy="3108960"/>
        </p:xfrm>
        <a:graphic>
          <a:graphicData uri="http://schemas.openxmlformats.org/drawingml/2006/table">
            <a:tbl>
              <a:tblPr/>
              <a:tblGrid>
                <a:gridCol w="473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1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2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Light"/>
                          <a:cs typeface="Times New Roman" pitchFamily="18" charset="0"/>
                        </a:rPr>
                        <a:t>Work Packages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Light"/>
                          <a:cs typeface="Times New Roman" pitchFamily="18" charset="0"/>
                        </a:rPr>
                        <a:t>Deliverables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cs typeface="Times New Roman" pitchFamily="18" charset="0"/>
                        </a:rPr>
                        <a:t>2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cs typeface="Times New Roman" pitchFamily="18" charset="0"/>
                        </a:rPr>
                        <a:t>Project Communication and Dissemination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Communication Plan and Project Identity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Project Brochures (4000)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Joint Strategy Brochures (2000)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Joint Platform Brochures (2000)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Project Stationery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Project Website and Social Media pages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e-newsletters (4)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Promotional video for the project and the pilot actions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CIRCLE-IN roadmap for replicability of project results / multiplier effects and consultation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Project events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Immagine 16">
            <a:extLst>
              <a:ext uri="{FF2B5EF4-FFF2-40B4-BE49-F238E27FC236}">
                <a16:creationId xmlns:a16="http://schemas.microsoft.com/office/drawing/2014/main" id="{72DE8BDB-D3DB-4B1E-A737-B1B62CA987B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68" y="377329"/>
            <a:ext cx="565663" cy="47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">
            <a:extLst>
              <a:ext uri="{FF2B5EF4-FFF2-40B4-BE49-F238E27FC236}">
                <a16:creationId xmlns:a16="http://schemas.microsoft.com/office/drawing/2014/main" id="{9DF725C0-515C-47CA-A200-39BF03587BE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08" y="5274062"/>
            <a:ext cx="984928" cy="47671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AA86ACAF-5CA6-4A84-96FD-69386FED7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6144475"/>
            <a:ext cx="6400800" cy="370564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Helvetica Light"/>
                <a:cs typeface="Helvetica Light"/>
              </a:rPr>
              <a:t>www.thesprotia.gr</a:t>
            </a: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8CE4247C-2CC9-44EF-9ACC-949A8A50DD10}"/>
              </a:ext>
            </a:extLst>
          </p:cNvPr>
          <p:cNvSpPr txBox="1">
            <a:spLocks/>
          </p:cNvSpPr>
          <p:nvPr/>
        </p:nvSpPr>
        <p:spPr>
          <a:xfrm>
            <a:off x="609599" y="5661365"/>
            <a:ext cx="4367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kumimoji="0" sz="1400" b="1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PRO-ENERGY Kick-Off Meeting, </a:t>
            </a:r>
            <a:r>
              <a:rPr lang="en-US" dirty="0" err="1">
                <a:solidFill>
                  <a:srgbClr val="7EC234"/>
                </a:solidFill>
                <a:latin typeface="Tw Cen MT" pitchFamily="34" charset="0"/>
              </a:rPr>
              <a:t>Igoumenitsa</a:t>
            </a:r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-Greece</a:t>
            </a:r>
            <a:endParaRPr lang="el-GR" dirty="0">
              <a:solidFill>
                <a:srgbClr val="7EC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1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0"/>
            <a:ext cx="9144000" cy="506294"/>
          </a:xfrm>
          <a:prstGeom prst="rect">
            <a:avLst/>
          </a:prstGeom>
          <a:solidFill>
            <a:srgbClr val="2D8E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7245"/>
            <a:ext cx="7772400" cy="862855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solidFill>
                  <a:srgbClr val="505150"/>
                </a:solidFill>
                <a:latin typeface="Myriad Pro Black"/>
                <a:cs typeface="Myriad Pro Black"/>
              </a:rPr>
              <a:t>DELIVERABLES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02294"/>
            <a:ext cx="9144000" cy="255706"/>
          </a:xfrm>
          <a:prstGeom prst="rect">
            <a:avLst/>
          </a:prstGeom>
          <a:solidFill>
            <a:srgbClr val="5051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74510"/>
          </a:xfrm>
          <a:prstGeom prst="rect">
            <a:avLst/>
          </a:prstGeom>
          <a:solidFill>
            <a:srgbClr val="72B4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6024"/>
            <a:ext cx="215900" cy="21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13" y="5880100"/>
            <a:ext cx="215900" cy="215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791" y="5911850"/>
            <a:ext cx="190500" cy="36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99" y="-9640"/>
            <a:ext cx="190500" cy="368300"/>
          </a:xfrm>
          <a:prstGeom prst="rect">
            <a:avLst/>
          </a:prstGeom>
        </p:spPr>
      </p:pic>
      <p:graphicFrame>
        <p:nvGraphicFramePr>
          <p:cNvPr id="17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063828"/>
              </p:ext>
            </p:extLst>
          </p:nvPr>
        </p:nvGraphicFramePr>
        <p:xfrm>
          <a:off x="551540" y="1920100"/>
          <a:ext cx="8064251" cy="2865120"/>
        </p:xfrm>
        <a:graphic>
          <a:graphicData uri="http://schemas.openxmlformats.org/drawingml/2006/table">
            <a:tbl>
              <a:tblPr/>
              <a:tblGrid>
                <a:gridCol w="500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5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Light"/>
                          <a:cs typeface="Times New Roman" pitchFamily="18" charset="0"/>
                        </a:rPr>
                        <a:t>Work Packages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Light"/>
                          <a:cs typeface="Times New Roman" pitchFamily="18" charset="0"/>
                        </a:rPr>
                        <a:t>Deliverables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cs typeface="Times New Roman" pitchFamily="18" charset="0"/>
                        </a:rPr>
                        <a:t>Joint Regional Analysis, Strategy and Framework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Template for existing situation analysis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Existing situation analysis and synthesis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Template for good practices collection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Good practices collection and synthesis of results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Methodological tool for benchmarking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Benchmarking analysis report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Joint Strategy and action plan for increasing energy efficiency through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behavioural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 change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Joint criteria for selecting pilot public buildings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Energy audits in pilot public buildings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Immagine 16">
            <a:extLst>
              <a:ext uri="{FF2B5EF4-FFF2-40B4-BE49-F238E27FC236}">
                <a16:creationId xmlns:a16="http://schemas.microsoft.com/office/drawing/2014/main" id="{019D294B-6212-4958-8B31-C3CE39AD1D6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68" y="377329"/>
            <a:ext cx="565663" cy="47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">
            <a:extLst>
              <a:ext uri="{FF2B5EF4-FFF2-40B4-BE49-F238E27FC236}">
                <a16:creationId xmlns:a16="http://schemas.microsoft.com/office/drawing/2014/main" id="{D2552F8E-E851-40D6-B54C-33A42615284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08" y="5274062"/>
            <a:ext cx="984928" cy="476716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5847FAA8-9820-4F4F-B07E-12C3EF032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6144475"/>
            <a:ext cx="6400800" cy="370564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Helvetica Light"/>
                <a:cs typeface="Helvetica Light"/>
              </a:rPr>
              <a:t>www.thesprotia.gr</a:t>
            </a:r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EA3023A5-7B8A-4477-A8F8-D14B2FAD8936}"/>
              </a:ext>
            </a:extLst>
          </p:cNvPr>
          <p:cNvSpPr txBox="1">
            <a:spLocks/>
          </p:cNvSpPr>
          <p:nvPr/>
        </p:nvSpPr>
        <p:spPr>
          <a:xfrm>
            <a:off x="609599" y="5661365"/>
            <a:ext cx="4367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kumimoji="0" sz="1400" b="1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PRO-ENERGY Kick-Off Meeting, </a:t>
            </a:r>
            <a:r>
              <a:rPr lang="en-US" dirty="0" err="1">
                <a:solidFill>
                  <a:srgbClr val="7EC234"/>
                </a:solidFill>
                <a:latin typeface="Tw Cen MT" pitchFamily="34" charset="0"/>
              </a:rPr>
              <a:t>Igoumenitsa</a:t>
            </a:r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-Greece</a:t>
            </a:r>
            <a:endParaRPr lang="el-GR" dirty="0">
              <a:solidFill>
                <a:srgbClr val="7EC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1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0"/>
            <a:ext cx="9144000" cy="506294"/>
          </a:xfrm>
          <a:prstGeom prst="rect">
            <a:avLst/>
          </a:prstGeom>
          <a:solidFill>
            <a:srgbClr val="2D8E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7245"/>
            <a:ext cx="7772400" cy="862855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solidFill>
                  <a:srgbClr val="505150"/>
                </a:solidFill>
                <a:latin typeface="Myriad Pro Black"/>
                <a:cs typeface="Myriad Pro Black"/>
              </a:rPr>
              <a:t>DELIVERABLES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02294"/>
            <a:ext cx="9144000" cy="255706"/>
          </a:xfrm>
          <a:prstGeom prst="rect">
            <a:avLst/>
          </a:prstGeom>
          <a:solidFill>
            <a:srgbClr val="5051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74510"/>
          </a:xfrm>
          <a:prstGeom prst="rect">
            <a:avLst/>
          </a:prstGeom>
          <a:solidFill>
            <a:srgbClr val="72B4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6024"/>
            <a:ext cx="215900" cy="21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13" y="5880100"/>
            <a:ext cx="215900" cy="215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791" y="5911850"/>
            <a:ext cx="190500" cy="36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99" y="-9640"/>
            <a:ext cx="190500" cy="368300"/>
          </a:xfrm>
          <a:prstGeom prst="rect">
            <a:avLst/>
          </a:prstGeom>
        </p:spPr>
      </p:pic>
      <p:graphicFrame>
        <p:nvGraphicFramePr>
          <p:cNvPr id="17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04084"/>
              </p:ext>
            </p:extLst>
          </p:nvPr>
        </p:nvGraphicFramePr>
        <p:xfrm>
          <a:off x="479531" y="1920101"/>
          <a:ext cx="8136260" cy="2687319"/>
        </p:xfrm>
        <a:graphic>
          <a:graphicData uri="http://schemas.openxmlformats.org/drawingml/2006/table">
            <a:tbl>
              <a:tblPr/>
              <a:tblGrid>
                <a:gridCol w="504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0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9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Light"/>
                          <a:cs typeface="Times New Roman" pitchFamily="18" charset="0"/>
                        </a:rPr>
                        <a:t>Work Packages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Light"/>
                          <a:cs typeface="Times New Roman" pitchFamily="18" charset="0"/>
                        </a:rPr>
                        <a:t>Deliverables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1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cs typeface="Times New Roman" pitchFamily="18" charset="0"/>
                        </a:rPr>
                        <a:t>4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  <a:cs typeface="Times New Roman" pitchFamily="18" charset="0"/>
                        </a:rPr>
                        <a:t>Capacity Building for Energy Managers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Identification of trainees – assessment of training needs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Training curricula design and development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Training seminars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Evaluation of training sessions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Immagine 16">
            <a:extLst>
              <a:ext uri="{FF2B5EF4-FFF2-40B4-BE49-F238E27FC236}">
                <a16:creationId xmlns:a16="http://schemas.microsoft.com/office/drawing/2014/main" id="{F90206B2-C899-4999-A182-3EBFA7B5113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68" y="377329"/>
            <a:ext cx="565663" cy="47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">
            <a:extLst>
              <a:ext uri="{FF2B5EF4-FFF2-40B4-BE49-F238E27FC236}">
                <a16:creationId xmlns:a16="http://schemas.microsoft.com/office/drawing/2014/main" id="{40C1FD42-F139-4A43-873A-263DE1CF04E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08" y="5274062"/>
            <a:ext cx="984928" cy="476716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9E30CF7F-68D3-4AF3-87EB-063DB5680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6144475"/>
            <a:ext cx="6400800" cy="370564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Helvetica Light"/>
                <a:cs typeface="Helvetica Light"/>
              </a:rPr>
              <a:t>www.thesprotia.gr</a:t>
            </a:r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C76B831B-1556-4A48-81A0-F0008071D8D7}"/>
              </a:ext>
            </a:extLst>
          </p:cNvPr>
          <p:cNvSpPr txBox="1">
            <a:spLocks/>
          </p:cNvSpPr>
          <p:nvPr/>
        </p:nvSpPr>
        <p:spPr>
          <a:xfrm>
            <a:off x="609599" y="5661365"/>
            <a:ext cx="4367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kumimoji="0" sz="1400" b="1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PRO-ENERGY Kick-Off Meeting, </a:t>
            </a:r>
            <a:r>
              <a:rPr lang="en-US" dirty="0" err="1">
                <a:solidFill>
                  <a:srgbClr val="7EC234"/>
                </a:solidFill>
                <a:latin typeface="Tw Cen MT" pitchFamily="34" charset="0"/>
              </a:rPr>
              <a:t>Igoumenitsa</a:t>
            </a:r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-Greece</a:t>
            </a:r>
            <a:endParaRPr lang="el-GR" dirty="0">
              <a:solidFill>
                <a:srgbClr val="7EC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1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0"/>
            <a:ext cx="9144000" cy="506294"/>
          </a:xfrm>
          <a:prstGeom prst="rect">
            <a:avLst/>
          </a:prstGeom>
          <a:solidFill>
            <a:srgbClr val="2D8E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7245"/>
            <a:ext cx="7772400" cy="862855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solidFill>
                  <a:srgbClr val="505150"/>
                </a:solidFill>
                <a:latin typeface="Myriad Pro Black"/>
                <a:cs typeface="Myriad Pro Black"/>
              </a:rPr>
              <a:t>AGENDA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44475"/>
            <a:ext cx="6400800" cy="370564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Helvetica Light"/>
                <a:cs typeface="Helvetica Light"/>
              </a:rPr>
              <a:t>www.thesprotia.gr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02294"/>
            <a:ext cx="9144000" cy="255706"/>
          </a:xfrm>
          <a:prstGeom prst="rect">
            <a:avLst/>
          </a:prstGeom>
          <a:solidFill>
            <a:srgbClr val="5051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920099"/>
            <a:ext cx="5663863" cy="3325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Overview of the project</a:t>
            </a:r>
          </a:p>
          <a:p>
            <a:pPr lvl="1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Objectives</a:t>
            </a:r>
          </a:p>
          <a:p>
            <a:pPr lvl="1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Results</a:t>
            </a:r>
          </a:p>
          <a:p>
            <a:pPr lvl="1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Main Activities</a:t>
            </a:r>
          </a:p>
          <a:p>
            <a:pPr lvl="1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Target Groups – Impact</a:t>
            </a:r>
          </a:p>
          <a:p>
            <a:pPr lvl="1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Time Plan</a:t>
            </a:r>
          </a:p>
          <a:p>
            <a:pPr lvl="1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Partnership</a:t>
            </a:r>
          </a:p>
          <a:p>
            <a:pPr lvl="1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Workplan</a:t>
            </a:r>
          </a:p>
          <a:p>
            <a:pPr lvl="1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Deliverables </a:t>
            </a:r>
          </a:p>
          <a:p>
            <a:pPr lvl="1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74510"/>
          </a:xfrm>
          <a:prstGeom prst="rect">
            <a:avLst/>
          </a:prstGeom>
          <a:solidFill>
            <a:srgbClr val="72B4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6024"/>
            <a:ext cx="215900" cy="21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13" y="5880100"/>
            <a:ext cx="215900" cy="215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791" y="5911850"/>
            <a:ext cx="190500" cy="36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99" y="-9640"/>
            <a:ext cx="190500" cy="368300"/>
          </a:xfrm>
          <a:prstGeom prst="rect">
            <a:avLst/>
          </a:prstGeom>
        </p:spPr>
      </p:pic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5AFE81D2-090A-4062-9797-E8C9FE71C560}"/>
              </a:ext>
            </a:extLst>
          </p:cNvPr>
          <p:cNvSpPr txBox="1">
            <a:spLocks/>
          </p:cNvSpPr>
          <p:nvPr/>
        </p:nvSpPr>
        <p:spPr>
          <a:xfrm>
            <a:off x="609599" y="5661365"/>
            <a:ext cx="4367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kumimoji="0" sz="1400" b="1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PRO-ENERGY Kick-Off Meeting, </a:t>
            </a:r>
            <a:r>
              <a:rPr lang="en-US" dirty="0" err="1">
                <a:solidFill>
                  <a:srgbClr val="7EC234"/>
                </a:solidFill>
                <a:latin typeface="Tw Cen MT" pitchFamily="34" charset="0"/>
              </a:rPr>
              <a:t>Igoumenitsa</a:t>
            </a:r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-Greece</a:t>
            </a:r>
            <a:endParaRPr lang="el-GR" dirty="0">
              <a:solidFill>
                <a:srgbClr val="7EC234"/>
              </a:solidFill>
            </a:endParaRPr>
          </a:p>
        </p:txBody>
      </p:sp>
      <p:pic>
        <p:nvPicPr>
          <p:cNvPr id="16" name="Immagine 16">
            <a:extLst>
              <a:ext uri="{FF2B5EF4-FFF2-40B4-BE49-F238E27FC236}">
                <a16:creationId xmlns:a16="http://schemas.microsoft.com/office/drawing/2014/main" id="{885225A7-38F0-475D-A9A3-8183ADE7FD7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68" y="377329"/>
            <a:ext cx="565663" cy="47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">
            <a:extLst>
              <a:ext uri="{FF2B5EF4-FFF2-40B4-BE49-F238E27FC236}">
                <a16:creationId xmlns:a16="http://schemas.microsoft.com/office/drawing/2014/main" id="{2AD417ED-9EBF-45E9-B99E-814F58C2B70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08" y="5274062"/>
            <a:ext cx="984928" cy="47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17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0"/>
            <a:ext cx="9144000" cy="506294"/>
          </a:xfrm>
          <a:prstGeom prst="rect">
            <a:avLst/>
          </a:prstGeom>
          <a:solidFill>
            <a:srgbClr val="2D8E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7245"/>
            <a:ext cx="7772400" cy="862855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solidFill>
                  <a:srgbClr val="505150"/>
                </a:solidFill>
                <a:latin typeface="Myriad Pro Black"/>
                <a:cs typeface="Myriad Pro Black"/>
              </a:rPr>
              <a:t>DELIVERABLES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02294"/>
            <a:ext cx="9144000" cy="255706"/>
          </a:xfrm>
          <a:prstGeom prst="rect">
            <a:avLst/>
          </a:prstGeom>
          <a:solidFill>
            <a:srgbClr val="5051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74510"/>
          </a:xfrm>
          <a:prstGeom prst="rect">
            <a:avLst/>
          </a:prstGeom>
          <a:solidFill>
            <a:srgbClr val="72B4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6024"/>
            <a:ext cx="215900" cy="21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13" y="5880100"/>
            <a:ext cx="215900" cy="215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791" y="5911850"/>
            <a:ext cx="190500" cy="36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99" y="-9640"/>
            <a:ext cx="190500" cy="368300"/>
          </a:xfrm>
          <a:prstGeom prst="rect">
            <a:avLst/>
          </a:prstGeom>
        </p:spPr>
      </p:pic>
      <p:graphicFrame>
        <p:nvGraphicFramePr>
          <p:cNvPr id="17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659194"/>
              </p:ext>
            </p:extLst>
          </p:nvPr>
        </p:nvGraphicFramePr>
        <p:xfrm>
          <a:off x="526113" y="1853168"/>
          <a:ext cx="7932087" cy="2918600"/>
        </p:xfrm>
        <a:graphic>
          <a:graphicData uri="http://schemas.openxmlformats.org/drawingml/2006/table">
            <a:tbl>
              <a:tblPr/>
              <a:tblGrid>
                <a:gridCol w="492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Light"/>
                          <a:cs typeface="Times New Roman" pitchFamily="18" charset="0"/>
                        </a:rPr>
                        <a:t>Work Packages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Light"/>
                          <a:cs typeface="Times New Roman" pitchFamily="18" charset="0"/>
                        </a:rPr>
                        <a:t>Deliverables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6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Pilot Actions and Sustainability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Functional requirements of the platform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Joint cloud-based ICT platform 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Joint cost-benefit analysis modeller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Energy Performance Contracts (preparation only) 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Follow-up plan for the sustainability of project results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Immagine 16">
            <a:extLst>
              <a:ext uri="{FF2B5EF4-FFF2-40B4-BE49-F238E27FC236}">
                <a16:creationId xmlns:a16="http://schemas.microsoft.com/office/drawing/2014/main" id="{BEF723B3-9AB3-403B-90F9-AF46314C643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68" y="377329"/>
            <a:ext cx="565663" cy="47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">
            <a:extLst>
              <a:ext uri="{FF2B5EF4-FFF2-40B4-BE49-F238E27FC236}">
                <a16:creationId xmlns:a16="http://schemas.microsoft.com/office/drawing/2014/main" id="{87BC559C-8815-43B4-BFF4-EFF858B43EE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08" y="5274062"/>
            <a:ext cx="984928" cy="476716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1B1B9D64-021F-478B-A325-AF07BF59C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6144475"/>
            <a:ext cx="6400800" cy="370564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Helvetica Light"/>
                <a:cs typeface="Helvetica Light"/>
              </a:rPr>
              <a:t>www.thesprotia.gr</a:t>
            </a:r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85B3FF8-E0E6-447E-879F-762466AA8577}"/>
              </a:ext>
            </a:extLst>
          </p:cNvPr>
          <p:cNvSpPr txBox="1">
            <a:spLocks/>
          </p:cNvSpPr>
          <p:nvPr/>
        </p:nvSpPr>
        <p:spPr>
          <a:xfrm>
            <a:off x="609599" y="5661365"/>
            <a:ext cx="4367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kumimoji="0" sz="1400" b="1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PRO-ENERGY Kick-Off Meeting, </a:t>
            </a:r>
            <a:r>
              <a:rPr lang="en-US" dirty="0" err="1">
                <a:solidFill>
                  <a:srgbClr val="7EC234"/>
                </a:solidFill>
                <a:latin typeface="Tw Cen MT" pitchFamily="34" charset="0"/>
              </a:rPr>
              <a:t>Igoumenitsa</a:t>
            </a:r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-Greece</a:t>
            </a:r>
            <a:endParaRPr lang="el-GR" dirty="0">
              <a:solidFill>
                <a:srgbClr val="7EC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1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0"/>
            <a:ext cx="9144000" cy="506294"/>
          </a:xfrm>
          <a:prstGeom prst="rect">
            <a:avLst/>
          </a:prstGeom>
          <a:solidFill>
            <a:srgbClr val="2D8E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7245"/>
            <a:ext cx="7772400" cy="862855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solidFill>
                  <a:srgbClr val="505150"/>
                </a:solidFill>
                <a:latin typeface="Myriad Pro Black"/>
                <a:cs typeface="Myriad Pro Black"/>
              </a:rPr>
              <a:t>DELIVERABLES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02294"/>
            <a:ext cx="9144000" cy="255706"/>
          </a:xfrm>
          <a:prstGeom prst="rect">
            <a:avLst/>
          </a:prstGeom>
          <a:solidFill>
            <a:srgbClr val="5051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74510"/>
          </a:xfrm>
          <a:prstGeom prst="rect">
            <a:avLst/>
          </a:prstGeom>
          <a:solidFill>
            <a:srgbClr val="72B4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6024"/>
            <a:ext cx="215900" cy="21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13" y="5880100"/>
            <a:ext cx="215900" cy="215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791" y="5911850"/>
            <a:ext cx="190500" cy="36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99" y="-9640"/>
            <a:ext cx="190500" cy="368300"/>
          </a:xfrm>
          <a:prstGeom prst="rect">
            <a:avLst/>
          </a:prstGeom>
        </p:spPr>
      </p:pic>
      <p:graphicFrame>
        <p:nvGraphicFramePr>
          <p:cNvPr id="17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020825"/>
              </p:ext>
            </p:extLst>
          </p:nvPr>
        </p:nvGraphicFramePr>
        <p:xfrm>
          <a:off x="526113" y="1920100"/>
          <a:ext cx="7932087" cy="1685253"/>
        </p:xfrm>
        <a:graphic>
          <a:graphicData uri="http://schemas.openxmlformats.org/drawingml/2006/table">
            <a:tbl>
              <a:tblPr/>
              <a:tblGrid>
                <a:gridCol w="492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Light"/>
                          <a:cs typeface="Times New Roman" pitchFamily="18" charset="0"/>
                        </a:rPr>
                        <a:t>Work Packages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Light"/>
                          <a:cs typeface="Times New Roman" pitchFamily="18" charset="0"/>
                        </a:rPr>
                        <a:t>Deliverables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3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5763" algn="l"/>
                        </a:tabLst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EUSEW Participation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925763" algn="l"/>
                        </a:tabLst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 Light"/>
                        </a:rPr>
                        <a:t>Report for the participation to the EUSEW (either 2021 or 2020)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426495"/>
                  </a:ext>
                </a:extLst>
              </a:tr>
            </a:tbl>
          </a:graphicData>
        </a:graphic>
      </p:graphicFrame>
      <p:pic>
        <p:nvPicPr>
          <p:cNvPr id="16" name="Immagine 16">
            <a:extLst>
              <a:ext uri="{FF2B5EF4-FFF2-40B4-BE49-F238E27FC236}">
                <a16:creationId xmlns:a16="http://schemas.microsoft.com/office/drawing/2014/main" id="{52BD7B9F-A2B4-4197-955D-64AF75D0DAF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68" y="377329"/>
            <a:ext cx="565663" cy="47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">
            <a:extLst>
              <a:ext uri="{FF2B5EF4-FFF2-40B4-BE49-F238E27FC236}">
                <a16:creationId xmlns:a16="http://schemas.microsoft.com/office/drawing/2014/main" id="{CE12C7BF-8B02-4F3B-855B-B0B4A61EC62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08" y="5274062"/>
            <a:ext cx="984928" cy="47671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E0ABEBB9-100A-4904-8730-6AC800031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6144475"/>
            <a:ext cx="6400800" cy="370564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Helvetica Light"/>
                <a:cs typeface="Helvetica Light"/>
              </a:rPr>
              <a:t>www.thesprotia.gr</a:t>
            </a:r>
          </a:p>
        </p:txBody>
      </p:sp>
      <p:sp>
        <p:nvSpPr>
          <p:cNvPr id="24" name="Footer Placeholder 2">
            <a:extLst>
              <a:ext uri="{FF2B5EF4-FFF2-40B4-BE49-F238E27FC236}">
                <a16:creationId xmlns:a16="http://schemas.microsoft.com/office/drawing/2014/main" id="{E94421AC-0F13-4952-A002-C012FE32A8D6}"/>
              </a:ext>
            </a:extLst>
          </p:cNvPr>
          <p:cNvSpPr txBox="1">
            <a:spLocks/>
          </p:cNvSpPr>
          <p:nvPr/>
        </p:nvSpPr>
        <p:spPr>
          <a:xfrm>
            <a:off x="609599" y="5661365"/>
            <a:ext cx="4367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kumimoji="0" sz="1400" b="1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PRO-ENERGY Kick-Off Meeting, </a:t>
            </a:r>
            <a:r>
              <a:rPr lang="en-US" dirty="0" err="1">
                <a:solidFill>
                  <a:srgbClr val="7EC234"/>
                </a:solidFill>
                <a:latin typeface="Tw Cen MT" pitchFamily="34" charset="0"/>
              </a:rPr>
              <a:t>Igoumenitsa</a:t>
            </a:r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-Greece</a:t>
            </a:r>
            <a:endParaRPr lang="el-GR" dirty="0">
              <a:solidFill>
                <a:srgbClr val="7EC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0"/>
            <a:ext cx="9144000" cy="506294"/>
          </a:xfrm>
          <a:prstGeom prst="rect">
            <a:avLst/>
          </a:prstGeom>
          <a:solidFill>
            <a:srgbClr val="2D8E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602294"/>
            <a:ext cx="9144000" cy="255706"/>
          </a:xfrm>
          <a:prstGeom prst="rect">
            <a:avLst/>
          </a:prstGeom>
          <a:solidFill>
            <a:srgbClr val="5051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920099"/>
            <a:ext cx="7086600" cy="309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Thank you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74510"/>
          </a:xfrm>
          <a:prstGeom prst="rect">
            <a:avLst/>
          </a:prstGeom>
          <a:solidFill>
            <a:srgbClr val="72B4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6024"/>
            <a:ext cx="215900" cy="21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13" y="5880100"/>
            <a:ext cx="215900" cy="215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791" y="5911850"/>
            <a:ext cx="190500" cy="36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99" y="-9640"/>
            <a:ext cx="190500" cy="3683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6FFB7865-04DA-40B6-82F7-283D72B4E8C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68" y="377329"/>
            <a:ext cx="565663" cy="47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">
            <a:extLst>
              <a:ext uri="{FF2B5EF4-FFF2-40B4-BE49-F238E27FC236}">
                <a16:creationId xmlns:a16="http://schemas.microsoft.com/office/drawing/2014/main" id="{E822324A-6D20-41BC-8F0E-363C109C8FB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08" y="5274062"/>
            <a:ext cx="984928" cy="47671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1EA47A7F-8F53-4D8B-86D4-3DD728611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6144475"/>
            <a:ext cx="6400800" cy="370564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Helvetica Light"/>
                <a:cs typeface="Helvetica Light"/>
              </a:rPr>
              <a:t>www.thesprotia.gr</a:t>
            </a: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436C7F93-AB54-4DFA-B1AB-A7781CBF639B}"/>
              </a:ext>
            </a:extLst>
          </p:cNvPr>
          <p:cNvSpPr txBox="1">
            <a:spLocks/>
          </p:cNvSpPr>
          <p:nvPr/>
        </p:nvSpPr>
        <p:spPr>
          <a:xfrm>
            <a:off x="609599" y="5661365"/>
            <a:ext cx="4367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kumimoji="0" sz="1400" b="1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PRO-ENERGY Kick-Off Meeting, </a:t>
            </a:r>
            <a:r>
              <a:rPr lang="en-US" dirty="0" err="1">
                <a:solidFill>
                  <a:srgbClr val="7EC234"/>
                </a:solidFill>
                <a:latin typeface="Tw Cen MT" pitchFamily="34" charset="0"/>
              </a:rPr>
              <a:t>Igoumenitsa</a:t>
            </a:r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-Greece</a:t>
            </a:r>
            <a:endParaRPr lang="el-GR" dirty="0">
              <a:solidFill>
                <a:srgbClr val="7EC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1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0"/>
            <a:ext cx="9144000" cy="506294"/>
          </a:xfrm>
          <a:prstGeom prst="rect">
            <a:avLst/>
          </a:prstGeom>
          <a:solidFill>
            <a:srgbClr val="2D8E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7245"/>
            <a:ext cx="7772400" cy="862855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solidFill>
                  <a:srgbClr val="505150"/>
                </a:solidFill>
                <a:latin typeface="Myriad Pro Black"/>
                <a:cs typeface="Myriad Pro Black"/>
              </a:rPr>
              <a:t>PROJECT TITLE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02294"/>
            <a:ext cx="9144000" cy="255706"/>
          </a:xfrm>
          <a:prstGeom prst="rect">
            <a:avLst/>
          </a:prstGeom>
          <a:solidFill>
            <a:srgbClr val="5051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920099"/>
            <a:ext cx="7086600" cy="309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PRO-ENERGY</a:t>
            </a:r>
          </a:p>
          <a:p>
            <a:pPr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“Promoting Energy Efficiency in Public Buildings of the Balkan-Mediterranean Territory”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74510"/>
          </a:xfrm>
          <a:prstGeom prst="rect">
            <a:avLst/>
          </a:prstGeom>
          <a:solidFill>
            <a:srgbClr val="72B4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6024"/>
            <a:ext cx="215900" cy="21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13" y="5880100"/>
            <a:ext cx="215900" cy="215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791" y="5911850"/>
            <a:ext cx="190500" cy="36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99" y="-9640"/>
            <a:ext cx="190500" cy="368300"/>
          </a:xfrm>
          <a:prstGeom prst="rect">
            <a:avLst/>
          </a:prstGeom>
        </p:spPr>
      </p:pic>
      <p:pic>
        <p:nvPicPr>
          <p:cNvPr id="16" name="Immagine 16">
            <a:extLst>
              <a:ext uri="{FF2B5EF4-FFF2-40B4-BE49-F238E27FC236}">
                <a16:creationId xmlns:a16="http://schemas.microsoft.com/office/drawing/2014/main" id="{EBEA9077-6636-4606-BFEE-1DFFE36033D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68" y="377329"/>
            <a:ext cx="565663" cy="47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">
            <a:extLst>
              <a:ext uri="{FF2B5EF4-FFF2-40B4-BE49-F238E27FC236}">
                <a16:creationId xmlns:a16="http://schemas.microsoft.com/office/drawing/2014/main" id="{BF47D283-CDDC-478C-84D5-2C1785D2827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08" y="5274062"/>
            <a:ext cx="984928" cy="47671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F299230B-899F-42B5-96B3-E44FEDB7C14A}"/>
              </a:ext>
            </a:extLst>
          </p:cNvPr>
          <p:cNvSpPr txBox="1">
            <a:spLocks/>
          </p:cNvSpPr>
          <p:nvPr/>
        </p:nvSpPr>
        <p:spPr>
          <a:xfrm>
            <a:off x="1371600" y="6144475"/>
            <a:ext cx="6400800" cy="370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chemeClr val="bg1"/>
                </a:solidFill>
                <a:latin typeface="Helvetica Light"/>
                <a:cs typeface="Helvetica Light"/>
              </a:rPr>
              <a:t>www.thesprotia.gr</a:t>
            </a:r>
            <a:endParaRPr lang="en-US" sz="15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CBF1834B-E50E-493A-9D15-559F532BA024}"/>
              </a:ext>
            </a:extLst>
          </p:cNvPr>
          <p:cNvSpPr txBox="1">
            <a:spLocks/>
          </p:cNvSpPr>
          <p:nvPr/>
        </p:nvSpPr>
        <p:spPr>
          <a:xfrm>
            <a:off x="609599" y="5661365"/>
            <a:ext cx="4367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kumimoji="0" sz="1400" b="1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PRO-ENERGY Kick-Off Meeting, </a:t>
            </a:r>
            <a:r>
              <a:rPr lang="en-US" dirty="0" err="1">
                <a:solidFill>
                  <a:srgbClr val="7EC234"/>
                </a:solidFill>
                <a:latin typeface="Tw Cen MT" pitchFamily="34" charset="0"/>
              </a:rPr>
              <a:t>Igoumenitsa</a:t>
            </a:r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-Greece</a:t>
            </a:r>
            <a:endParaRPr lang="el-GR" dirty="0">
              <a:solidFill>
                <a:srgbClr val="7EC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1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0"/>
            <a:ext cx="9144000" cy="506294"/>
          </a:xfrm>
          <a:prstGeom prst="rect">
            <a:avLst/>
          </a:prstGeom>
          <a:solidFill>
            <a:srgbClr val="2D8E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7245"/>
            <a:ext cx="7772400" cy="862855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solidFill>
                  <a:srgbClr val="505150"/>
                </a:solidFill>
                <a:latin typeface="Myriad Pro Black"/>
                <a:cs typeface="Myriad Pro Black"/>
              </a:rPr>
              <a:t>MAIN OBJECTIVE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02294"/>
            <a:ext cx="9144000" cy="255706"/>
          </a:xfrm>
          <a:prstGeom prst="rect">
            <a:avLst/>
          </a:prstGeom>
          <a:solidFill>
            <a:srgbClr val="5051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920099"/>
            <a:ext cx="7086600" cy="30922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The overall objective of PRO-ENERGY is to promote Energy Efficiency in public buildings in the Balkan Mediterranean territory and to create a practical framework of modelling and implementing energy investment interventions, through specific ICT monitoring and control systems, as well as through energy performance contracting (EPC).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74510"/>
          </a:xfrm>
          <a:prstGeom prst="rect">
            <a:avLst/>
          </a:prstGeom>
          <a:solidFill>
            <a:srgbClr val="72B4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6024"/>
            <a:ext cx="215900" cy="21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13" y="5880100"/>
            <a:ext cx="215900" cy="215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791" y="5911850"/>
            <a:ext cx="190500" cy="36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99" y="-9640"/>
            <a:ext cx="190500" cy="368300"/>
          </a:xfrm>
          <a:prstGeom prst="rect">
            <a:avLst/>
          </a:prstGeom>
        </p:spPr>
      </p:pic>
      <p:pic>
        <p:nvPicPr>
          <p:cNvPr id="16" name="Immagine 16">
            <a:extLst>
              <a:ext uri="{FF2B5EF4-FFF2-40B4-BE49-F238E27FC236}">
                <a16:creationId xmlns:a16="http://schemas.microsoft.com/office/drawing/2014/main" id="{5D1D7987-C352-4F86-BAA6-A9F7CAE6442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68" y="377329"/>
            <a:ext cx="565663" cy="47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">
            <a:extLst>
              <a:ext uri="{FF2B5EF4-FFF2-40B4-BE49-F238E27FC236}">
                <a16:creationId xmlns:a16="http://schemas.microsoft.com/office/drawing/2014/main" id="{02E0CE07-B032-4084-B6EE-9987DF25A7F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08" y="5274062"/>
            <a:ext cx="984928" cy="47671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59557155-F947-4641-AA6C-AA15CCEB4F08}"/>
              </a:ext>
            </a:extLst>
          </p:cNvPr>
          <p:cNvSpPr txBox="1">
            <a:spLocks/>
          </p:cNvSpPr>
          <p:nvPr/>
        </p:nvSpPr>
        <p:spPr>
          <a:xfrm>
            <a:off x="1371600" y="6144475"/>
            <a:ext cx="6400800" cy="370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chemeClr val="bg1"/>
                </a:solidFill>
                <a:latin typeface="Helvetica Light"/>
                <a:cs typeface="Helvetica Light"/>
              </a:rPr>
              <a:t>www.thesprotia.gr</a:t>
            </a:r>
            <a:endParaRPr lang="en-US" sz="15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DD0B028E-1F92-4829-B3D9-C4F55E7E78FC}"/>
              </a:ext>
            </a:extLst>
          </p:cNvPr>
          <p:cNvSpPr txBox="1">
            <a:spLocks/>
          </p:cNvSpPr>
          <p:nvPr/>
        </p:nvSpPr>
        <p:spPr>
          <a:xfrm>
            <a:off x="609599" y="5661365"/>
            <a:ext cx="4367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kumimoji="0" sz="1400" b="1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PRO-ENERGY Kick-Off Meeting, </a:t>
            </a:r>
            <a:r>
              <a:rPr lang="en-US" dirty="0" err="1">
                <a:solidFill>
                  <a:srgbClr val="7EC234"/>
                </a:solidFill>
                <a:latin typeface="Tw Cen MT" pitchFamily="34" charset="0"/>
              </a:rPr>
              <a:t>Igoumenitsa</a:t>
            </a:r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-Greece</a:t>
            </a:r>
            <a:endParaRPr lang="el-GR" dirty="0">
              <a:solidFill>
                <a:srgbClr val="7EC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76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0"/>
            <a:ext cx="9144000" cy="506294"/>
          </a:xfrm>
          <a:prstGeom prst="rect">
            <a:avLst/>
          </a:prstGeom>
          <a:solidFill>
            <a:srgbClr val="2D8E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7245"/>
            <a:ext cx="7772400" cy="862855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solidFill>
                  <a:srgbClr val="505150"/>
                </a:solidFill>
                <a:latin typeface="Myriad Pro Black"/>
                <a:cs typeface="Myriad Pro Black"/>
              </a:rPr>
              <a:t>WHY PRO-ENERGY?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02294"/>
            <a:ext cx="9144000" cy="255706"/>
          </a:xfrm>
          <a:prstGeom prst="rect">
            <a:avLst/>
          </a:prstGeom>
          <a:solidFill>
            <a:srgbClr val="5051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920099"/>
            <a:ext cx="7086600" cy="3092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ight"/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 Need for increased energy efficiency and reduced CO2 emissions </a:t>
            </a:r>
          </a:p>
          <a:p>
            <a:pPr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 Need for improved skills and knowledge on energy efficiency in the public sector</a:t>
            </a:r>
          </a:p>
          <a:p>
            <a:pPr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 Need to exploit low-cost practices and tools that promote energy efficiency</a:t>
            </a:r>
          </a:p>
          <a:p>
            <a:pPr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Need for improved resources efficiency and decrease energy dependency of participating countries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74510"/>
          </a:xfrm>
          <a:prstGeom prst="rect">
            <a:avLst/>
          </a:prstGeom>
          <a:solidFill>
            <a:srgbClr val="72B4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6024"/>
            <a:ext cx="215900" cy="21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13" y="5880100"/>
            <a:ext cx="215900" cy="215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791" y="5911850"/>
            <a:ext cx="190500" cy="36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99" y="-9640"/>
            <a:ext cx="190500" cy="368300"/>
          </a:xfrm>
          <a:prstGeom prst="rect">
            <a:avLst/>
          </a:prstGeom>
        </p:spPr>
      </p:pic>
      <p:pic>
        <p:nvPicPr>
          <p:cNvPr id="16" name="Immagine 16">
            <a:extLst>
              <a:ext uri="{FF2B5EF4-FFF2-40B4-BE49-F238E27FC236}">
                <a16:creationId xmlns:a16="http://schemas.microsoft.com/office/drawing/2014/main" id="{44E24BD2-7A93-40AF-B672-B4EE7F9A6B8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68" y="377329"/>
            <a:ext cx="565663" cy="47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">
            <a:extLst>
              <a:ext uri="{FF2B5EF4-FFF2-40B4-BE49-F238E27FC236}">
                <a16:creationId xmlns:a16="http://schemas.microsoft.com/office/drawing/2014/main" id="{42FA0291-7601-43F1-9277-4C2FD1F1BFC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08" y="5274062"/>
            <a:ext cx="984928" cy="476716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725054B0-A004-4294-ACA5-B067A180D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6144475"/>
            <a:ext cx="6400800" cy="370564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Helvetica Light"/>
                <a:cs typeface="Helvetica Light"/>
              </a:rPr>
              <a:t>www.thesprotia.gr</a:t>
            </a:r>
          </a:p>
        </p:txBody>
      </p:sp>
      <p:sp>
        <p:nvSpPr>
          <p:cNvPr id="25" name="Footer Placeholder 2">
            <a:extLst>
              <a:ext uri="{FF2B5EF4-FFF2-40B4-BE49-F238E27FC236}">
                <a16:creationId xmlns:a16="http://schemas.microsoft.com/office/drawing/2014/main" id="{E9B2C233-B3E3-4364-BAAF-C2F8844912B8}"/>
              </a:ext>
            </a:extLst>
          </p:cNvPr>
          <p:cNvSpPr txBox="1">
            <a:spLocks/>
          </p:cNvSpPr>
          <p:nvPr/>
        </p:nvSpPr>
        <p:spPr>
          <a:xfrm>
            <a:off x="609599" y="5661365"/>
            <a:ext cx="4367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kumimoji="0" sz="1400" b="1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PRO-ENERGY Kick-Off Meeting, </a:t>
            </a:r>
            <a:r>
              <a:rPr lang="en-US" dirty="0" err="1">
                <a:solidFill>
                  <a:srgbClr val="7EC234"/>
                </a:solidFill>
                <a:latin typeface="Tw Cen MT" pitchFamily="34" charset="0"/>
              </a:rPr>
              <a:t>Igoumenitsa</a:t>
            </a:r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-Greece</a:t>
            </a:r>
            <a:endParaRPr lang="el-GR" dirty="0">
              <a:solidFill>
                <a:srgbClr val="7EC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17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0"/>
            <a:ext cx="9144000" cy="506294"/>
          </a:xfrm>
          <a:prstGeom prst="rect">
            <a:avLst/>
          </a:prstGeom>
          <a:solidFill>
            <a:srgbClr val="2D8E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7245"/>
            <a:ext cx="7772400" cy="862855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solidFill>
                  <a:srgbClr val="505150"/>
                </a:solidFill>
                <a:latin typeface="Myriad Pro Black"/>
                <a:cs typeface="Myriad Pro Black"/>
              </a:rPr>
              <a:t>OBJECTIVES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02294"/>
            <a:ext cx="9144000" cy="255706"/>
          </a:xfrm>
          <a:prstGeom prst="rect">
            <a:avLst/>
          </a:prstGeom>
          <a:solidFill>
            <a:srgbClr val="5051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920099"/>
            <a:ext cx="7086600" cy="3092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Specific Objectives:</a:t>
            </a:r>
          </a:p>
          <a:p>
            <a:pPr marL="723900" lvl="1" indent="-266700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Reduce by more than 20% the energy spending in public buildings of the participating entities in one year after the implementation of pilot actions</a:t>
            </a:r>
          </a:p>
          <a:p>
            <a:pPr marL="723900" lvl="1" indent="-266700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Increase energy efficiency in public buildings</a:t>
            </a:r>
          </a:p>
          <a:p>
            <a:pPr marL="723900" lvl="1" indent="-266700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Increase capacities of energy managers in public buildings</a:t>
            </a:r>
          </a:p>
          <a:p>
            <a:pPr marL="723900" lvl="1" indent="-266700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Raise awareness on energy efficiency benefits and practices </a:t>
            </a:r>
          </a:p>
          <a:p>
            <a:pPr marL="723900" lvl="1" indent="-266700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Promote new energy efficiency tools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74510"/>
          </a:xfrm>
          <a:prstGeom prst="rect">
            <a:avLst/>
          </a:prstGeom>
          <a:solidFill>
            <a:srgbClr val="72B4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6024"/>
            <a:ext cx="215900" cy="21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13" y="5880100"/>
            <a:ext cx="215900" cy="215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791" y="5911850"/>
            <a:ext cx="190500" cy="36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99" y="-9640"/>
            <a:ext cx="190500" cy="368300"/>
          </a:xfrm>
          <a:prstGeom prst="rect">
            <a:avLst/>
          </a:prstGeom>
        </p:spPr>
      </p:pic>
      <p:pic>
        <p:nvPicPr>
          <p:cNvPr id="16" name="Immagine 16">
            <a:extLst>
              <a:ext uri="{FF2B5EF4-FFF2-40B4-BE49-F238E27FC236}">
                <a16:creationId xmlns:a16="http://schemas.microsoft.com/office/drawing/2014/main" id="{2A3F6422-30E7-40B5-8298-B3CE9A72258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68" y="377329"/>
            <a:ext cx="565663" cy="47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Εικόνα 1">
            <a:extLst>
              <a:ext uri="{FF2B5EF4-FFF2-40B4-BE49-F238E27FC236}">
                <a16:creationId xmlns:a16="http://schemas.microsoft.com/office/drawing/2014/main" id="{413BA52F-0E77-43A8-A517-F40979D8735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08" y="5274062"/>
            <a:ext cx="984928" cy="47671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7CD711B0-87C9-4FD6-A4CC-AFE8C5704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6144475"/>
            <a:ext cx="6400800" cy="370564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Helvetica Light"/>
                <a:cs typeface="Helvetica Light"/>
              </a:rPr>
              <a:t>www.thesprotia.gr</a:t>
            </a: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9C98D266-84A6-4B47-A6B1-83E56CEF7729}"/>
              </a:ext>
            </a:extLst>
          </p:cNvPr>
          <p:cNvSpPr txBox="1">
            <a:spLocks/>
          </p:cNvSpPr>
          <p:nvPr/>
        </p:nvSpPr>
        <p:spPr>
          <a:xfrm>
            <a:off x="609599" y="5661365"/>
            <a:ext cx="4367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kumimoji="0" sz="1400" b="1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PRO-ENERGY Kick-Off Meeting, </a:t>
            </a:r>
            <a:r>
              <a:rPr lang="en-US" dirty="0" err="1">
                <a:solidFill>
                  <a:srgbClr val="7EC234"/>
                </a:solidFill>
                <a:latin typeface="Tw Cen MT" pitchFamily="34" charset="0"/>
              </a:rPr>
              <a:t>Igoumenitsa</a:t>
            </a:r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-Greece</a:t>
            </a:r>
            <a:endParaRPr lang="el-GR" dirty="0">
              <a:solidFill>
                <a:srgbClr val="7EC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1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0"/>
            <a:ext cx="9144000" cy="506294"/>
          </a:xfrm>
          <a:prstGeom prst="rect">
            <a:avLst/>
          </a:prstGeom>
          <a:solidFill>
            <a:srgbClr val="2D8E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7245"/>
            <a:ext cx="7772400" cy="862855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solidFill>
                  <a:srgbClr val="505150"/>
                </a:solidFill>
                <a:latin typeface="Myriad Pro Black"/>
                <a:cs typeface="Myriad Pro Black"/>
              </a:rPr>
              <a:t>RESULTS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02294"/>
            <a:ext cx="9144000" cy="255706"/>
          </a:xfrm>
          <a:prstGeom prst="rect">
            <a:avLst/>
          </a:prstGeom>
          <a:solidFill>
            <a:srgbClr val="5051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920099"/>
            <a:ext cx="7086600" cy="3092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Expected results (1/2):</a:t>
            </a:r>
          </a:p>
          <a:p>
            <a:pPr marL="628650" lvl="1" indent="-171450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Increased energy efficiency in the participating territories through the joint implementation of pilot actions contributing directly to the respective energy efficiency objective of the Balkan-Med program-Target values: 20% reduced energy consumption in one year after project implementation, 5 public buildings with improved energy efficiency </a:t>
            </a:r>
          </a:p>
          <a:p>
            <a:pPr marL="628650" lvl="1" indent="-171450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Enhanced capacity of participating territories and other stakeholders to develop and implement sustainable energy projects through diverse capacity building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programmes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 planned for Energy Managers and sustainability /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capitalisation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 actions foreseen-Target value: 15 training sessions, 200 civil servants and 500 stakeholders from all territories involved in capacity building &amp; consultations. </a:t>
            </a:r>
          </a:p>
          <a:p>
            <a:pPr marL="628650" lvl="1" indent="-171450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Improved funding opportunities for energy upgrades through energy performance contracting-Target value: 3 EPC arrangements prepared.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74510"/>
          </a:xfrm>
          <a:prstGeom prst="rect">
            <a:avLst/>
          </a:prstGeom>
          <a:solidFill>
            <a:srgbClr val="72B4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6024"/>
            <a:ext cx="215900" cy="21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13" y="5880100"/>
            <a:ext cx="215900" cy="215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791" y="5911850"/>
            <a:ext cx="190500" cy="36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99" y="-9640"/>
            <a:ext cx="190500" cy="368300"/>
          </a:xfrm>
          <a:prstGeom prst="rect">
            <a:avLst/>
          </a:prstGeom>
        </p:spPr>
      </p:pic>
      <p:pic>
        <p:nvPicPr>
          <p:cNvPr id="16" name="Immagine 16">
            <a:extLst>
              <a:ext uri="{FF2B5EF4-FFF2-40B4-BE49-F238E27FC236}">
                <a16:creationId xmlns:a16="http://schemas.microsoft.com/office/drawing/2014/main" id="{89146F97-49CF-43EE-B2DD-1413DB0D141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68" y="377329"/>
            <a:ext cx="565663" cy="47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">
            <a:extLst>
              <a:ext uri="{FF2B5EF4-FFF2-40B4-BE49-F238E27FC236}">
                <a16:creationId xmlns:a16="http://schemas.microsoft.com/office/drawing/2014/main" id="{31B992F7-FD6F-47B8-8292-AEDF6AFDB86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08" y="5274062"/>
            <a:ext cx="984928" cy="47671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A1F45DAB-1B4A-44A8-B8BC-269FD0EB3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6144475"/>
            <a:ext cx="6400800" cy="370564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Helvetica Light"/>
                <a:cs typeface="Helvetica Light"/>
              </a:rPr>
              <a:t>www.thesprotia.gr</a:t>
            </a: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D751B820-2D10-426D-9022-86BFFA3B42B0}"/>
              </a:ext>
            </a:extLst>
          </p:cNvPr>
          <p:cNvSpPr txBox="1">
            <a:spLocks/>
          </p:cNvSpPr>
          <p:nvPr/>
        </p:nvSpPr>
        <p:spPr>
          <a:xfrm>
            <a:off x="609599" y="5661365"/>
            <a:ext cx="4367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kumimoji="0" sz="1400" b="1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PRO-ENERGY Kick-Off Meeting, </a:t>
            </a:r>
            <a:r>
              <a:rPr lang="en-US" dirty="0" err="1">
                <a:solidFill>
                  <a:srgbClr val="7EC234"/>
                </a:solidFill>
                <a:latin typeface="Tw Cen MT" pitchFamily="34" charset="0"/>
              </a:rPr>
              <a:t>Igoumenitsa</a:t>
            </a:r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-Greece</a:t>
            </a:r>
            <a:endParaRPr lang="el-GR" dirty="0">
              <a:solidFill>
                <a:srgbClr val="7EC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17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0"/>
            <a:ext cx="9144000" cy="506294"/>
          </a:xfrm>
          <a:prstGeom prst="rect">
            <a:avLst/>
          </a:prstGeom>
          <a:solidFill>
            <a:srgbClr val="2D8E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7245"/>
            <a:ext cx="7772400" cy="862855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solidFill>
                  <a:srgbClr val="505150"/>
                </a:solidFill>
                <a:latin typeface="Myriad Pro Black"/>
                <a:cs typeface="Myriad Pro Black"/>
              </a:rPr>
              <a:t>RESULTS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02294"/>
            <a:ext cx="9144000" cy="255706"/>
          </a:xfrm>
          <a:prstGeom prst="rect">
            <a:avLst/>
          </a:prstGeom>
          <a:solidFill>
            <a:srgbClr val="5051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920099"/>
            <a:ext cx="7086600" cy="3092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Expected results (1/2):</a:t>
            </a:r>
          </a:p>
          <a:p>
            <a:pPr marL="628650" lvl="1" indent="-171450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Increased awareness of local populations on sustainable energy policies and actions through the extensive communication activities - Target value: 500 attendants of project conferences, 2.000 recipients of promotional material (brochures,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eNewsletters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 etc.), 4000 project brochures (1500EN,1500GR,500BG,500AL) produced, 2500 bilingual joint strategy &amp; 2500 bilingual joint brochures (1500GR-EN,500BG-EN,500AL-EN each) produced</a:t>
            </a:r>
          </a:p>
          <a:p>
            <a:pPr marL="628650" lvl="1" indent="-171450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Enhanced capacities, energy consciousness and awareness of project partners and stakeholders shall lead to better formulation and implementation of current and future strategies and actions and as a result to increased energy efficiency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74510"/>
          </a:xfrm>
          <a:prstGeom prst="rect">
            <a:avLst/>
          </a:prstGeom>
          <a:solidFill>
            <a:srgbClr val="72B4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6024"/>
            <a:ext cx="215900" cy="21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13" y="5880100"/>
            <a:ext cx="215900" cy="215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791" y="5911850"/>
            <a:ext cx="190500" cy="36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99" y="-9640"/>
            <a:ext cx="190500" cy="368300"/>
          </a:xfrm>
          <a:prstGeom prst="rect">
            <a:avLst/>
          </a:prstGeom>
        </p:spPr>
      </p:pic>
      <p:pic>
        <p:nvPicPr>
          <p:cNvPr id="16" name="Immagine 16">
            <a:extLst>
              <a:ext uri="{FF2B5EF4-FFF2-40B4-BE49-F238E27FC236}">
                <a16:creationId xmlns:a16="http://schemas.microsoft.com/office/drawing/2014/main" id="{89146F97-49CF-43EE-B2DD-1413DB0D141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68" y="377329"/>
            <a:ext cx="565663" cy="47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">
            <a:extLst>
              <a:ext uri="{FF2B5EF4-FFF2-40B4-BE49-F238E27FC236}">
                <a16:creationId xmlns:a16="http://schemas.microsoft.com/office/drawing/2014/main" id="{31B992F7-FD6F-47B8-8292-AEDF6AFDB86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08" y="5274062"/>
            <a:ext cx="984928" cy="47671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A1F45DAB-1B4A-44A8-B8BC-269FD0EB3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6144475"/>
            <a:ext cx="6400800" cy="370564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Helvetica Light"/>
                <a:cs typeface="Helvetica Light"/>
              </a:rPr>
              <a:t>www.thesprotia.gr</a:t>
            </a: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D751B820-2D10-426D-9022-86BFFA3B42B0}"/>
              </a:ext>
            </a:extLst>
          </p:cNvPr>
          <p:cNvSpPr txBox="1">
            <a:spLocks/>
          </p:cNvSpPr>
          <p:nvPr/>
        </p:nvSpPr>
        <p:spPr>
          <a:xfrm>
            <a:off x="609599" y="5661365"/>
            <a:ext cx="4367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kumimoji="0" sz="1400" b="1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PRO-ENERGY Kick-Off Meeting, </a:t>
            </a:r>
            <a:r>
              <a:rPr lang="en-US" dirty="0" err="1">
                <a:solidFill>
                  <a:srgbClr val="7EC234"/>
                </a:solidFill>
                <a:latin typeface="Tw Cen MT" pitchFamily="34" charset="0"/>
              </a:rPr>
              <a:t>Igoumenitsa</a:t>
            </a:r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-Greece</a:t>
            </a:r>
            <a:endParaRPr lang="el-GR" dirty="0">
              <a:solidFill>
                <a:srgbClr val="7EC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0"/>
            <a:ext cx="9144000" cy="506294"/>
          </a:xfrm>
          <a:prstGeom prst="rect">
            <a:avLst/>
          </a:prstGeom>
          <a:solidFill>
            <a:srgbClr val="2D8E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7245"/>
            <a:ext cx="7772400" cy="862855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solidFill>
                  <a:srgbClr val="505150"/>
                </a:solidFill>
                <a:latin typeface="Myriad Pro Black"/>
                <a:cs typeface="Myriad Pro Black"/>
              </a:rPr>
              <a:t>MAIN ACTIVITIES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02294"/>
            <a:ext cx="9144000" cy="255706"/>
          </a:xfrm>
          <a:prstGeom prst="rect">
            <a:avLst/>
          </a:prstGeom>
          <a:solidFill>
            <a:srgbClr val="5051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920099"/>
            <a:ext cx="7086600" cy="3325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Main Activities (1/3):</a:t>
            </a:r>
          </a:p>
          <a:p>
            <a:pPr marL="723900" lvl="1" indent="-266700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Existing situation analysis and synthetic diagnosis– energy efficiency</a:t>
            </a:r>
          </a:p>
          <a:p>
            <a:pPr marL="723900" lvl="1" indent="-266700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Collection of good practices about energy efficiency and benchmarking</a:t>
            </a:r>
          </a:p>
          <a:p>
            <a:pPr marL="723900" lvl="1" indent="-266700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Formulation of joint strategy for increasing energy efficiency through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behavioural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 change</a:t>
            </a:r>
          </a:p>
          <a:p>
            <a:pPr marL="723900" lvl="1" indent="-266700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Establishment of criteria for selection of pilot public buildings</a:t>
            </a:r>
          </a:p>
          <a:p>
            <a:pPr marL="723900" lvl="1" indent="-266700" algn="l">
              <a:lnSpc>
                <a:spcPct val="90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Energy audits in pilot public buildings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74510"/>
          </a:xfrm>
          <a:prstGeom prst="rect">
            <a:avLst/>
          </a:prstGeom>
          <a:solidFill>
            <a:srgbClr val="72B4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6024"/>
            <a:ext cx="215900" cy="21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13" y="5880100"/>
            <a:ext cx="215900" cy="215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791" y="5911850"/>
            <a:ext cx="190500" cy="36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99" y="-9640"/>
            <a:ext cx="190500" cy="368300"/>
          </a:xfrm>
          <a:prstGeom prst="rect">
            <a:avLst/>
          </a:prstGeom>
        </p:spPr>
      </p:pic>
      <p:pic>
        <p:nvPicPr>
          <p:cNvPr id="16" name="Immagine 16">
            <a:extLst>
              <a:ext uri="{FF2B5EF4-FFF2-40B4-BE49-F238E27FC236}">
                <a16:creationId xmlns:a16="http://schemas.microsoft.com/office/drawing/2014/main" id="{CEDCBA4B-3610-4698-93AE-8DF674C2F69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68" y="377329"/>
            <a:ext cx="565663" cy="47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">
            <a:extLst>
              <a:ext uri="{FF2B5EF4-FFF2-40B4-BE49-F238E27FC236}">
                <a16:creationId xmlns:a16="http://schemas.microsoft.com/office/drawing/2014/main" id="{C918E01E-3A0F-4AA8-BF96-03F5A42FE5F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08" y="5274062"/>
            <a:ext cx="984928" cy="47671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44BED9AE-2BA4-4AA3-8B7E-6DC847B7F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6144475"/>
            <a:ext cx="6400800" cy="370564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Helvetica Light"/>
                <a:cs typeface="Helvetica Light"/>
              </a:rPr>
              <a:t>www.thesprotia.gr</a:t>
            </a: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77927BE1-7D7C-4424-8024-25963FF39166}"/>
              </a:ext>
            </a:extLst>
          </p:cNvPr>
          <p:cNvSpPr txBox="1">
            <a:spLocks/>
          </p:cNvSpPr>
          <p:nvPr/>
        </p:nvSpPr>
        <p:spPr>
          <a:xfrm>
            <a:off x="609599" y="5661365"/>
            <a:ext cx="4367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kumimoji="0" sz="1400" b="1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PRO-ENERGY Kick-Off Meeting, </a:t>
            </a:r>
            <a:r>
              <a:rPr lang="en-US" dirty="0" err="1">
                <a:solidFill>
                  <a:srgbClr val="7EC234"/>
                </a:solidFill>
                <a:latin typeface="Tw Cen MT" pitchFamily="34" charset="0"/>
              </a:rPr>
              <a:t>Igoumenitsa</a:t>
            </a:r>
            <a:r>
              <a:rPr lang="en-US" dirty="0">
                <a:solidFill>
                  <a:srgbClr val="7EC234"/>
                </a:solidFill>
                <a:latin typeface="Tw Cen MT" pitchFamily="34" charset="0"/>
              </a:rPr>
              <a:t>-Greece</a:t>
            </a:r>
            <a:endParaRPr lang="el-GR" dirty="0">
              <a:solidFill>
                <a:srgbClr val="7EC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17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1311</Words>
  <Application>Microsoft Office PowerPoint</Application>
  <PresentationFormat>On-screen Show (4:3)</PresentationFormat>
  <Paragraphs>234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Helvetica Light</vt:lpstr>
      <vt:lpstr>Myriad Pro Black</vt:lpstr>
      <vt:lpstr>Tw Cen MT</vt:lpstr>
      <vt:lpstr>Wingdings</vt:lpstr>
      <vt:lpstr>Office Theme</vt:lpstr>
      <vt:lpstr>PRO-ENERGY  GENERAL PRESENTATION</vt:lpstr>
      <vt:lpstr>AGENDA</vt:lpstr>
      <vt:lpstr>PROJECT TITLE</vt:lpstr>
      <vt:lpstr>MAIN OBJECTIVE</vt:lpstr>
      <vt:lpstr>WHY PRO-ENERGY?</vt:lpstr>
      <vt:lpstr>OBJECTIVES</vt:lpstr>
      <vt:lpstr>RESULTS</vt:lpstr>
      <vt:lpstr>RESULTS</vt:lpstr>
      <vt:lpstr>MAIN ACTIVITIES</vt:lpstr>
      <vt:lpstr>MAIN ACTIVITIES</vt:lpstr>
      <vt:lpstr>MAIN ACTIVITIES</vt:lpstr>
      <vt:lpstr>TARGET GROUP &amp; IMPACT</vt:lpstr>
      <vt:lpstr>TIME PLAN</vt:lpstr>
      <vt:lpstr>PARTNERSHIP</vt:lpstr>
      <vt:lpstr>WORK PLAN</vt:lpstr>
      <vt:lpstr>DELIVERABLES</vt:lpstr>
      <vt:lpstr>DELIVERABLES</vt:lpstr>
      <vt:lpstr>DELIVERABLES</vt:lpstr>
      <vt:lpstr>DELIVERABLES</vt:lpstr>
      <vt:lpstr>DELIVERABLES</vt:lpstr>
      <vt:lpstr>DELIVERABLES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macuser</dc:creator>
  <cp:lastModifiedBy>Nikos Vasileiadis</cp:lastModifiedBy>
  <cp:revision>50</cp:revision>
  <dcterms:created xsi:type="dcterms:W3CDTF">2015-01-29T07:51:59Z</dcterms:created>
  <dcterms:modified xsi:type="dcterms:W3CDTF">2020-01-26T14:19:43Z</dcterms:modified>
</cp:coreProperties>
</file>